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05"/>
  </p:notesMasterIdLst>
  <p:sldIdLst>
    <p:sldId id="620" r:id="rId2"/>
    <p:sldId id="622" r:id="rId3"/>
    <p:sldId id="626" r:id="rId4"/>
    <p:sldId id="583" r:id="rId5"/>
    <p:sldId id="258" r:id="rId6"/>
    <p:sldId id="623" r:id="rId7"/>
    <p:sldId id="610" r:id="rId8"/>
    <p:sldId id="616" r:id="rId9"/>
    <p:sldId id="624" r:id="rId10"/>
    <p:sldId id="630" r:id="rId11"/>
    <p:sldId id="628" r:id="rId12"/>
    <p:sldId id="633" r:id="rId13"/>
    <p:sldId id="634" r:id="rId14"/>
    <p:sldId id="636" r:id="rId15"/>
    <p:sldId id="2287" r:id="rId16"/>
    <p:sldId id="635" r:id="rId17"/>
    <p:sldId id="638" r:id="rId18"/>
    <p:sldId id="639" r:id="rId19"/>
    <p:sldId id="640" r:id="rId20"/>
    <p:sldId id="641" r:id="rId21"/>
    <p:sldId id="642" r:id="rId22"/>
    <p:sldId id="2131" r:id="rId23"/>
    <p:sldId id="2134" r:id="rId24"/>
    <p:sldId id="2292" r:id="rId25"/>
    <p:sldId id="2135" r:id="rId26"/>
    <p:sldId id="645" r:id="rId27"/>
    <p:sldId id="297" r:id="rId28"/>
    <p:sldId id="316" r:id="rId29"/>
    <p:sldId id="2136" r:id="rId30"/>
    <p:sldId id="646" r:id="rId31"/>
    <p:sldId id="2137" r:id="rId32"/>
    <p:sldId id="290" r:id="rId33"/>
    <p:sldId id="291" r:id="rId34"/>
    <p:sldId id="2258" r:id="rId35"/>
    <p:sldId id="2267" r:id="rId36"/>
    <p:sldId id="322" r:id="rId37"/>
    <p:sldId id="323" r:id="rId38"/>
    <p:sldId id="324" r:id="rId39"/>
    <p:sldId id="647" r:id="rId40"/>
    <p:sldId id="2268" r:id="rId41"/>
    <p:sldId id="2269" r:id="rId42"/>
    <p:sldId id="2272" r:id="rId43"/>
    <p:sldId id="2270" r:id="rId44"/>
    <p:sldId id="2273" r:id="rId45"/>
    <p:sldId id="2276" r:id="rId46"/>
    <p:sldId id="2277" r:id="rId47"/>
    <p:sldId id="2283" r:id="rId48"/>
    <p:sldId id="2288" r:id="rId49"/>
    <p:sldId id="2289" r:id="rId50"/>
    <p:sldId id="2279" r:id="rId51"/>
    <p:sldId id="2290" r:id="rId52"/>
    <p:sldId id="2274" r:id="rId53"/>
    <p:sldId id="2275" r:id="rId54"/>
    <p:sldId id="279" r:id="rId55"/>
    <p:sldId id="280" r:id="rId56"/>
    <p:sldId id="368" r:id="rId57"/>
    <p:sldId id="369" r:id="rId58"/>
    <p:sldId id="370" r:id="rId59"/>
    <p:sldId id="372" r:id="rId60"/>
    <p:sldId id="373" r:id="rId61"/>
    <p:sldId id="374" r:id="rId62"/>
    <p:sldId id="375" r:id="rId63"/>
    <p:sldId id="376" r:id="rId64"/>
    <p:sldId id="377" r:id="rId65"/>
    <p:sldId id="378" r:id="rId66"/>
    <p:sldId id="379" r:id="rId67"/>
    <p:sldId id="381" r:id="rId68"/>
    <p:sldId id="382" r:id="rId69"/>
    <p:sldId id="383" r:id="rId70"/>
    <p:sldId id="384" r:id="rId71"/>
    <p:sldId id="2284" r:id="rId72"/>
    <p:sldId id="386" r:id="rId73"/>
    <p:sldId id="387" r:id="rId74"/>
    <p:sldId id="388" r:id="rId75"/>
    <p:sldId id="389" r:id="rId76"/>
    <p:sldId id="390" r:id="rId77"/>
    <p:sldId id="2285" r:id="rId78"/>
    <p:sldId id="392" r:id="rId79"/>
    <p:sldId id="393" r:id="rId80"/>
    <p:sldId id="394" r:id="rId81"/>
    <p:sldId id="395" r:id="rId82"/>
    <p:sldId id="396" r:id="rId83"/>
    <p:sldId id="397" r:id="rId84"/>
    <p:sldId id="398" r:id="rId85"/>
    <p:sldId id="399" r:id="rId86"/>
    <p:sldId id="400" r:id="rId87"/>
    <p:sldId id="2286" r:id="rId88"/>
    <p:sldId id="2294" r:id="rId89"/>
    <p:sldId id="2295" r:id="rId90"/>
    <p:sldId id="2296" r:id="rId91"/>
    <p:sldId id="2593" r:id="rId92"/>
    <p:sldId id="449" r:id="rId93"/>
    <p:sldId id="625" r:id="rId94"/>
    <p:sldId id="337" r:id="rId95"/>
    <p:sldId id="338" r:id="rId96"/>
    <p:sldId id="339" r:id="rId97"/>
    <p:sldId id="340" r:id="rId98"/>
    <p:sldId id="341" r:id="rId99"/>
    <p:sldId id="342" r:id="rId100"/>
    <p:sldId id="363" r:id="rId101"/>
    <p:sldId id="420" r:id="rId102"/>
    <p:sldId id="421" r:id="rId103"/>
    <p:sldId id="422" r:id="rId104"/>
    <p:sldId id="423" r:id="rId105"/>
    <p:sldId id="343" r:id="rId106"/>
    <p:sldId id="344" r:id="rId107"/>
    <p:sldId id="345" r:id="rId108"/>
    <p:sldId id="346" r:id="rId109"/>
    <p:sldId id="347" r:id="rId110"/>
    <p:sldId id="604" r:id="rId111"/>
    <p:sldId id="350" r:id="rId112"/>
    <p:sldId id="351" r:id="rId113"/>
    <p:sldId id="352" r:id="rId114"/>
    <p:sldId id="354" r:id="rId115"/>
    <p:sldId id="355" r:id="rId116"/>
    <p:sldId id="601" r:id="rId117"/>
    <p:sldId id="563" r:id="rId118"/>
    <p:sldId id="564" r:id="rId119"/>
    <p:sldId id="565" r:id="rId120"/>
    <p:sldId id="566" r:id="rId121"/>
    <p:sldId id="603" r:id="rId122"/>
    <p:sldId id="569" r:id="rId123"/>
    <p:sldId id="267" r:id="rId124"/>
    <p:sldId id="268" r:id="rId125"/>
    <p:sldId id="585" r:id="rId126"/>
    <p:sldId id="270" r:id="rId127"/>
    <p:sldId id="271" r:id="rId128"/>
    <p:sldId id="272" r:id="rId129"/>
    <p:sldId id="589" r:id="rId130"/>
    <p:sldId id="586" r:id="rId131"/>
    <p:sldId id="275" r:id="rId132"/>
    <p:sldId id="587" r:id="rId133"/>
    <p:sldId id="570" r:id="rId134"/>
    <p:sldId id="618" r:id="rId135"/>
    <p:sldId id="310" r:id="rId136"/>
    <p:sldId id="311" r:id="rId137"/>
    <p:sldId id="312" r:id="rId138"/>
    <p:sldId id="315" r:id="rId139"/>
    <p:sldId id="317" r:id="rId140"/>
    <p:sldId id="391" r:id="rId141"/>
    <p:sldId id="319" r:id="rId142"/>
    <p:sldId id="320" r:id="rId143"/>
    <p:sldId id="321" r:id="rId144"/>
    <p:sldId id="427" r:id="rId145"/>
    <p:sldId id="428" r:id="rId146"/>
    <p:sldId id="429" r:id="rId147"/>
    <p:sldId id="431" r:id="rId148"/>
    <p:sldId id="327" r:id="rId149"/>
    <p:sldId id="602" r:id="rId150"/>
    <p:sldId id="329" r:id="rId151"/>
    <p:sldId id="2293" r:id="rId152"/>
    <p:sldId id="572" r:id="rId153"/>
    <p:sldId id="332" r:id="rId154"/>
    <p:sldId id="619" r:id="rId155"/>
    <p:sldId id="573" r:id="rId156"/>
    <p:sldId id="450" r:id="rId157"/>
    <p:sldId id="325" r:id="rId158"/>
    <p:sldId id="326" r:id="rId159"/>
    <p:sldId id="605" r:id="rId160"/>
    <p:sldId id="451" r:id="rId161"/>
    <p:sldId id="559" r:id="rId162"/>
    <p:sldId id="560" r:id="rId163"/>
    <p:sldId id="2281" r:id="rId164"/>
    <p:sldId id="2282" r:id="rId165"/>
    <p:sldId id="2291" r:id="rId166"/>
    <p:sldId id="2592" r:id="rId167"/>
    <p:sldId id="2591" r:id="rId168"/>
    <p:sldId id="2538" r:id="rId169"/>
    <p:sldId id="2539" r:id="rId170"/>
    <p:sldId id="2540" r:id="rId171"/>
    <p:sldId id="2541" r:id="rId172"/>
    <p:sldId id="2542" r:id="rId173"/>
    <p:sldId id="2543" r:id="rId174"/>
    <p:sldId id="2348" r:id="rId175"/>
    <p:sldId id="2349" r:id="rId176"/>
    <p:sldId id="2544" r:id="rId177"/>
    <p:sldId id="2545" r:id="rId178"/>
    <p:sldId id="2334" r:id="rId179"/>
    <p:sldId id="2335" r:id="rId180"/>
    <p:sldId id="2336" r:id="rId181"/>
    <p:sldId id="2337" r:id="rId182"/>
    <p:sldId id="2546" r:id="rId183"/>
    <p:sldId id="286" r:id="rId184"/>
    <p:sldId id="2547" r:id="rId185"/>
    <p:sldId id="2548" r:id="rId186"/>
    <p:sldId id="2549" r:id="rId187"/>
    <p:sldId id="288" r:id="rId188"/>
    <p:sldId id="2550" r:id="rId189"/>
    <p:sldId id="2551" r:id="rId190"/>
    <p:sldId id="299" r:id="rId191"/>
    <p:sldId id="2278" r:id="rId192"/>
    <p:sldId id="2552" r:id="rId193"/>
    <p:sldId id="2271" r:id="rId194"/>
    <p:sldId id="2553" r:id="rId195"/>
    <p:sldId id="2554" r:id="rId196"/>
    <p:sldId id="2555" r:id="rId197"/>
    <p:sldId id="2280" r:id="rId198"/>
    <p:sldId id="2556" r:id="rId199"/>
    <p:sldId id="2557" r:id="rId200"/>
    <p:sldId id="2558" r:id="rId201"/>
    <p:sldId id="2559" r:id="rId202"/>
    <p:sldId id="2560" r:id="rId203"/>
    <p:sldId id="2561" r:id="rId204"/>
    <p:sldId id="2562" r:id="rId205"/>
    <p:sldId id="2563" r:id="rId206"/>
    <p:sldId id="2564" r:id="rId207"/>
    <p:sldId id="2565" r:id="rId208"/>
    <p:sldId id="2297" r:id="rId209"/>
    <p:sldId id="2298" r:id="rId210"/>
    <p:sldId id="2299" r:id="rId211"/>
    <p:sldId id="2300" r:id="rId212"/>
    <p:sldId id="2303" r:id="rId213"/>
    <p:sldId id="2301" r:id="rId214"/>
    <p:sldId id="2304" r:id="rId215"/>
    <p:sldId id="2305" r:id="rId216"/>
    <p:sldId id="2306" r:id="rId217"/>
    <p:sldId id="2307" r:id="rId218"/>
    <p:sldId id="2308" r:id="rId219"/>
    <p:sldId id="2309" r:id="rId220"/>
    <p:sldId id="2310" r:id="rId221"/>
    <p:sldId id="2302" r:id="rId222"/>
    <p:sldId id="2311" r:id="rId223"/>
    <p:sldId id="2324" r:id="rId224"/>
    <p:sldId id="2325" r:id="rId225"/>
    <p:sldId id="2326" r:id="rId226"/>
    <p:sldId id="2345" r:id="rId227"/>
    <p:sldId id="2346" r:id="rId228"/>
    <p:sldId id="2327" r:id="rId229"/>
    <p:sldId id="916" r:id="rId230"/>
    <p:sldId id="2314" r:id="rId231"/>
    <p:sldId id="2339" r:id="rId232"/>
    <p:sldId id="2340" r:id="rId233"/>
    <p:sldId id="2318" r:id="rId234"/>
    <p:sldId id="917" r:id="rId235"/>
    <p:sldId id="918" r:id="rId236"/>
    <p:sldId id="919" r:id="rId237"/>
    <p:sldId id="920" r:id="rId238"/>
    <p:sldId id="921" r:id="rId239"/>
    <p:sldId id="922" r:id="rId240"/>
    <p:sldId id="923" r:id="rId241"/>
    <p:sldId id="924" r:id="rId242"/>
    <p:sldId id="925" r:id="rId243"/>
    <p:sldId id="926" r:id="rId244"/>
    <p:sldId id="927" r:id="rId245"/>
    <p:sldId id="928" r:id="rId246"/>
    <p:sldId id="929" r:id="rId247"/>
    <p:sldId id="930" r:id="rId248"/>
    <p:sldId id="931" r:id="rId249"/>
    <p:sldId id="932" r:id="rId250"/>
    <p:sldId id="2341" r:id="rId251"/>
    <p:sldId id="2342" r:id="rId252"/>
    <p:sldId id="935" r:id="rId253"/>
    <p:sldId id="2343" r:id="rId254"/>
    <p:sldId id="937" r:id="rId255"/>
    <p:sldId id="938" r:id="rId256"/>
    <p:sldId id="2312" r:id="rId257"/>
    <p:sldId id="2313" r:id="rId258"/>
    <p:sldId id="2319" r:id="rId259"/>
    <p:sldId id="2320" r:id="rId260"/>
    <p:sldId id="2322" r:id="rId261"/>
    <p:sldId id="2323" r:id="rId262"/>
    <p:sldId id="2566" r:id="rId263"/>
    <p:sldId id="2567" r:id="rId264"/>
    <p:sldId id="2568" r:id="rId265"/>
    <p:sldId id="2569" r:id="rId266"/>
    <p:sldId id="2570" r:id="rId267"/>
    <p:sldId id="2571" r:id="rId268"/>
    <p:sldId id="2572" r:id="rId269"/>
    <p:sldId id="2573" r:id="rId270"/>
    <p:sldId id="2574" r:id="rId271"/>
    <p:sldId id="2575" r:id="rId272"/>
    <p:sldId id="2576" r:id="rId273"/>
    <p:sldId id="2577" r:id="rId274"/>
    <p:sldId id="2578" r:id="rId275"/>
    <p:sldId id="2579" r:id="rId276"/>
    <p:sldId id="2580" r:id="rId277"/>
    <p:sldId id="2344" r:id="rId278"/>
    <p:sldId id="2581" r:id="rId279"/>
    <p:sldId id="2347" r:id="rId280"/>
    <p:sldId id="2582" r:id="rId281"/>
    <p:sldId id="2583" r:id="rId282"/>
    <p:sldId id="2584" r:id="rId283"/>
    <p:sldId id="2585" r:id="rId284"/>
    <p:sldId id="302" r:id="rId285"/>
    <p:sldId id="305" r:id="rId286"/>
    <p:sldId id="306" r:id="rId287"/>
    <p:sldId id="2586" r:id="rId288"/>
    <p:sldId id="259" r:id="rId289"/>
    <p:sldId id="260" r:id="rId290"/>
    <p:sldId id="261" r:id="rId291"/>
    <p:sldId id="274" r:id="rId292"/>
    <p:sldId id="2587" r:id="rId293"/>
    <p:sldId id="276" r:id="rId294"/>
    <p:sldId id="277" r:id="rId295"/>
    <p:sldId id="278" r:id="rId296"/>
    <p:sldId id="2588" r:id="rId297"/>
    <p:sldId id="2589" r:id="rId298"/>
    <p:sldId id="281" r:id="rId299"/>
    <p:sldId id="282" r:id="rId300"/>
    <p:sldId id="283" r:id="rId301"/>
    <p:sldId id="303" r:id="rId302"/>
    <p:sldId id="304" r:id="rId303"/>
    <p:sldId id="2338" r:id="rId3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Tubbergen" initials="DT" lastIdx="1" clrIdx="0">
    <p:extLst>
      <p:ext uri="{19B8F6BF-5375-455C-9EA6-DF929625EA0E}">
        <p15:presenceInfo xmlns:p15="http://schemas.microsoft.com/office/powerpoint/2012/main" userId="3ec0f851ab883e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a:srgbClr val="DEA900"/>
    <a:srgbClr val="0072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3" autoAdjust="0"/>
    <p:restoredTop sz="94646"/>
  </p:normalViewPr>
  <p:slideViewPr>
    <p:cSldViewPr>
      <p:cViewPr varScale="1">
        <p:scale>
          <a:sx n="72" d="100"/>
          <a:sy n="72" d="100"/>
        </p:scale>
        <p:origin x="732" y="54"/>
      </p:cViewPr>
      <p:guideLst/>
    </p:cSldViewPr>
  </p:slideViewPr>
  <p:notesTextViewPr>
    <p:cViewPr>
      <p:scale>
        <a:sx n="1" d="1"/>
        <a:sy n="1" d="1"/>
      </p:scale>
      <p:origin x="0" y="0"/>
    </p:cViewPr>
  </p:notesTextViewPr>
  <p:sorterViewPr>
    <p:cViewPr>
      <p:scale>
        <a:sx n="100" d="100"/>
        <a:sy n="100" d="100"/>
      </p:scale>
      <p:origin x="0" y="-3394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commentAuthors" Target="commentAuthor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Susan SS</c:v>
                </c:pt>
              </c:strCache>
            </c:strRef>
          </c:tx>
          <c:spPr>
            <a:solidFill>
              <a:schemeClr val="accent6">
                <a:lumMod val="75000"/>
              </a:schemeClr>
            </a:solidFill>
            <a:ln>
              <a:noFill/>
            </a:ln>
            <a:effectLst/>
          </c:spPr>
          <c:invertIfNegative val="0"/>
          <c:cat>
            <c:strRef>
              <c:f>Sheet1!$A$2</c:f>
              <c:strCache>
                <c:ptCount val="1"/>
                <c:pt idx="0">
                  <c:v>Category 1</c:v>
                </c:pt>
              </c:strCache>
            </c:strRef>
          </c:cat>
          <c:val>
            <c:numRef>
              <c:f>Sheet1!$B$2</c:f>
              <c:numCache>
                <c:formatCode>"$"#,##0</c:formatCode>
                <c:ptCount val="1"/>
                <c:pt idx="0">
                  <c:v>24000</c:v>
                </c:pt>
              </c:numCache>
            </c:numRef>
          </c:val>
          <c:extLst>
            <c:ext xmlns:c16="http://schemas.microsoft.com/office/drawing/2014/chart" uri="{C3380CC4-5D6E-409C-BE32-E72D297353CC}">
              <c16:uniqueId val="{00000000-1EC2-9248-9C89-F3FF2E5F7897}"/>
            </c:ext>
          </c:extLst>
        </c:ser>
        <c:ser>
          <c:idx val="1"/>
          <c:order val="1"/>
          <c:tx>
            <c:strRef>
              <c:f>Sheet1!$C$1</c:f>
              <c:strCache>
                <c:ptCount val="1"/>
                <c:pt idx="0">
                  <c:v>Frank SS</c:v>
                </c:pt>
              </c:strCache>
            </c:strRef>
          </c:tx>
          <c:spPr>
            <a:solidFill>
              <a:schemeClr val="accent6"/>
            </a:solidFill>
            <a:ln>
              <a:noFill/>
            </a:ln>
            <a:effectLst/>
          </c:spPr>
          <c:invertIfNegative val="0"/>
          <c:cat>
            <c:strRef>
              <c:f>Sheet1!$A$2</c:f>
              <c:strCache>
                <c:ptCount val="1"/>
                <c:pt idx="0">
                  <c:v>Category 1</c:v>
                </c:pt>
              </c:strCache>
            </c:strRef>
          </c:cat>
          <c:val>
            <c:numRef>
              <c:f>Sheet1!$C$2</c:f>
              <c:numCache>
                <c:formatCode>"$"#,##0</c:formatCode>
                <c:ptCount val="1"/>
                <c:pt idx="0">
                  <c:v>34000</c:v>
                </c:pt>
              </c:numCache>
            </c:numRef>
          </c:val>
          <c:extLst>
            <c:ext xmlns:c16="http://schemas.microsoft.com/office/drawing/2014/chart" uri="{C3380CC4-5D6E-409C-BE32-E72D297353CC}">
              <c16:uniqueId val="{00000001-1EC2-9248-9C89-F3FF2E5F7897}"/>
            </c:ext>
          </c:extLst>
        </c:ser>
        <c:ser>
          <c:idx val="2"/>
          <c:order val="2"/>
          <c:tx>
            <c:strRef>
              <c:f>Sheet1!$D$1</c:f>
              <c:strCache>
                <c:ptCount val="1"/>
                <c:pt idx="0">
                  <c:v>Needed</c:v>
                </c:pt>
              </c:strCache>
            </c:strRef>
          </c:tx>
          <c:spPr>
            <a:solidFill>
              <a:schemeClr val="accent2"/>
            </a:solidFill>
            <a:ln>
              <a:noFill/>
            </a:ln>
            <a:effectLst/>
          </c:spPr>
          <c:invertIfNegative val="0"/>
          <c:cat>
            <c:strRef>
              <c:f>Sheet1!$A$2</c:f>
              <c:strCache>
                <c:ptCount val="1"/>
                <c:pt idx="0">
                  <c:v>Category 1</c:v>
                </c:pt>
              </c:strCache>
            </c:strRef>
          </c:cat>
          <c:val>
            <c:numRef>
              <c:f>Sheet1!$D$2</c:f>
              <c:numCache>
                <c:formatCode>"$"#,##0</c:formatCode>
                <c:ptCount val="1"/>
                <c:pt idx="0">
                  <c:v>26000</c:v>
                </c:pt>
              </c:numCache>
            </c:numRef>
          </c:val>
          <c:extLst>
            <c:ext xmlns:c16="http://schemas.microsoft.com/office/drawing/2014/chart" uri="{C3380CC4-5D6E-409C-BE32-E72D297353CC}">
              <c16:uniqueId val="{00000002-1EC2-9248-9C89-F3FF2E5F7897}"/>
            </c:ext>
          </c:extLst>
        </c:ser>
        <c:dLbls>
          <c:showLegendKey val="0"/>
          <c:showVal val="0"/>
          <c:showCatName val="0"/>
          <c:showSerName val="0"/>
          <c:showPercent val="0"/>
          <c:showBubbleSize val="0"/>
        </c:dLbls>
        <c:gapWidth val="0"/>
        <c:overlap val="100"/>
        <c:axId val="804137384"/>
        <c:axId val="804128368"/>
      </c:barChart>
      <c:catAx>
        <c:axId val="804137384"/>
        <c:scaling>
          <c:orientation val="minMax"/>
        </c:scaling>
        <c:delete val="1"/>
        <c:axPos val="b"/>
        <c:numFmt formatCode="General" sourceLinked="1"/>
        <c:majorTickMark val="none"/>
        <c:minorTickMark val="none"/>
        <c:tickLblPos val="nextTo"/>
        <c:crossAx val="804128368"/>
        <c:crosses val="autoZero"/>
        <c:auto val="1"/>
        <c:lblAlgn val="ctr"/>
        <c:lblOffset val="100"/>
        <c:noMultiLvlLbl val="0"/>
      </c:catAx>
      <c:valAx>
        <c:axId val="804128368"/>
        <c:scaling>
          <c:orientation val="minMax"/>
        </c:scaling>
        <c:delete val="1"/>
        <c:axPos val="l"/>
        <c:numFmt formatCode="&quot;$&quot;#,##0" sourceLinked="1"/>
        <c:majorTickMark val="none"/>
        <c:minorTickMark val="none"/>
        <c:tickLblPos val="nextTo"/>
        <c:crossAx val="80413738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Susan SS</c:v>
                </c:pt>
              </c:strCache>
            </c:strRef>
          </c:tx>
          <c:spPr>
            <a:solidFill>
              <a:schemeClr val="accent6">
                <a:lumMod val="75000"/>
              </a:schemeClr>
            </a:solidFill>
            <a:ln>
              <a:noFill/>
            </a:ln>
            <a:effectLst/>
          </c:spPr>
          <c:invertIfNegative val="0"/>
          <c:cat>
            <c:strRef>
              <c:f>Sheet1!$A$2</c:f>
              <c:strCache>
                <c:ptCount val="1"/>
                <c:pt idx="0">
                  <c:v>Category 1</c:v>
                </c:pt>
              </c:strCache>
            </c:strRef>
          </c:cat>
          <c:val>
            <c:numRef>
              <c:f>Sheet1!$B$2</c:f>
              <c:numCache>
                <c:formatCode>"$"#,##0</c:formatCode>
                <c:ptCount val="1"/>
                <c:pt idx="0">
                  <c:v>24000</c:v>
                </c:pt>
              </c:numCache>
            </c:numRef>
          </c:val>
          <c:extLst>
            <c:ext xmlns:c16="http://schemas.microsoft.com/office/drawing/2014/chart" uri="{C3380CC4-5D6E-409C-BE32-E72D297353CC}">
              <c16:uniqueId val="{00000000-1EC2-9248-9C89-F3FF2E5F7897}"/>
            </c:ext>
          </c:extLst>
        </c:ser>
        <c:ser>
          <c:idx val="1"/>
          <c:order val="1"/>
          <c:tx>
            <c:strRef>
              <c:f>Sheet1!$C$1</c:f>
              <c:strCache>
                <c:ptCount val="1"/>
                <c:pt idx="0">
                  <c:v>Frank SS</c:v>
                </c:pt>
              </c:strCache>
            </c:strRef>
          </c:tx>
          <c:spPr>
            <a:solidFill>
              <a:schemeClr val="accent6"/>
            </a:solidFill>
            <a:ln>
              <a:noFill/>
            </a:ln>
            <a:effectLst/>
          </c:spPr>
          <c:invertIfNegative val="0"/>
          <c:cat>
            <c:strRef>
              <c:f>Sheet1!$A$2</c:f>
              <c:strCache>
                <c:ptCount val="1"/>
                <c:pt idx="0">
                  <c:v>Category 1</c:v>
                </c:pt>
              </c:strCache>
            </c:strRef>
          </c:cat>
          <c:val>
            <c:numRef>
              <c:f>Sheet1!$C$2</c:f>
              <c:numCache>
                <c:formatCode>"$"#,##0</c:formatCode>
                <c:ptCount val="1"/>
                <c:pt idx="0">
                  <c:v>34000</c:v>
                </c:pt>
              </c:numCache>
            </c:numRef>
          </c:val>
          <c:extLst>
            <c:ext xmlns:c16="http://schemas.microsoft.com/office/drawing/2014/chart" uri="{C3380CC4-5D6E-409C-BE32-E72D297353CC}">
              <c16:uniqueId val="{00000001-1EC2-9248-9C89-F3FF2E5F7897}"/>
            </c:ext>
          </c:extLst>
        </c:ser>
        <c:ser>
          <c:idx val="2"/>
          <c:order val="2"/>
          <c:tx>
            <c:strRef>
              <c:f>Sheet1!$D$1</c:f>
              <c:strCache>
                <c:ptCount val="1"/>
                <c:pt idx="0">
                  <c:v>Needed</c:v>
                </c:pt>
              </c:strCache>
            </c:strRef>
          </c:tx>
          <c:spPr>
            <a:solidFill>
              <a:schemeClr val="accent2"/>
            </a:solidFill>
            <a:ln>
              <a:noFill/>
            </a:ln>
            <a:effectLst/>
          </c:spPr>
          <c:invertIfNegative val="0"/>
          <c:cat>
            <c:strRef>
              <c:f>Sheet1!$A$2</c:f>
              <c:strCache>
                <c:ptCount val="1"/>
                <c:pt idx="0">
                  <c:v>Category 1</c:v>
                </c:pt>
              </c:strCache>
            </c:strRef>
          </c:cat>
          <c:val>
            <c:numRef>
              <c:f>Sheet1!$D$2</c:f>
              <c:numCache>
                <c:formatCode>"$"#,##0</c:formatCode>
                <c:ptCount val="1"/>
                <c:pt idx="0">
                  <c:v>26000</c:v>
                </c:pt>
              </c:numCache>
            </c:numRef>
          </c:val>
          <c:extLst>
            <c:ext xmlns:c16="http://schemas.microsoft.com/office/drawing/2014/chart" uri="{C3380CC4-5D6E-409C-BE32-E72D297353CC}">
              <c16:uniqueId val="{00000002-1EC2-9248-9C89-F3FF2E5F7897}"/>
            </c:ext>
          </c:extLst>
        </c:ser>
        <c:dLbls>
          <c:showLegendKey val="0"/>
          <c:showVal val="0"/>
          <c:showCatName val="0"/>
          <c:showSerName val="0"/>
          <c:showPercent val="0"/>
          <c:showBubbleSize val="0"/>
        </c:dLbls>
        <c:gapWidth val="0"/>
        <c:overlap val="100"/>
        <c:axId val="804137384"/>
        <c:axId val="804128368"/>
      </c:barChart>
      <c:catAx>
        <c:axId val="804137384"/>
        <c:scaling>
          <c:orientation val="minMax"/>
        </c:scaling>
        <c:delete val="1"/>
        <c:axPos val="b"/>
        <c:numFmt formatCode="General" sourceLinked="1"/>
        <c:majorTickMark val="none"/>
        <c:minorTickMark val="none"/>
        <c:tickLblPos val="nextTo"/>
        <c:crossAx val="804128368"/>
        <c:crosses val="autoZero"/>
        <c:auto val="1"/>
        <c:lblAlgn val="ctr"/>
        <c:lblOffset val="100"/>
        <c:noMultiLvlLbl val="0"/>
      </c:catAx>
      <c:valAx>
        <c:axId val="804128368"/>
        <c:scaling>
          <c:orientation val="minMax"/>
        </c:scaling>
        <c:delete val="1"/>
        <c:axPos val="l"/>
        <c:numFmt formatCode="&quot;$&quot;#,##0" sourceLinked="1"/>
        <c:majorTickMark val="none"/>
        <c:minorTickMark val="none"/>
        <c:tickLblPos val="nextTo"/>
        <c:crossAx val="80413738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798A9-9007-40B7-83FA-C0DAEFEA18A5}"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3A7BE-2167-4C34-8B31-C0402D4216DF}" type="slidenum">
              <a:rPr lang="en-US" smtClean="0"/>
              <a:t>‹#›</a:t>
            </a:fld>
            <a:endParaRPr lang="en-US" dirty="0"/>
          </a:p>
        </p:txBody>
      </p:sp>
    </p:spTree>
    <p:extLst>
      <p:ext uri="{BB962C8B-B14F-4D97-AF65-F5344CB8AC3E}">
        <p14:creationId xmlns:p14="http://schemas.microsoft.com/office/powerpoint/2010/main" val="403419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Shameless plug 2- company background</a:t>
            </a:r>
          </a:p>
          <a:p>
            <a:pPr eaLnBrk="1" hangingPunct="1">
              <a:spcBef>
                <a:spcPct val="0"/>
              </a:spcBef>
            </a:pPr>
            <a:r>
              <a:rPr lang="en-US" dirty="0"/>
              <a:t>Fee-based advisor</a:t>
            </a:r>
          </a:p>
          <a:p>
            <a:pPr eaLnBrk="1" hangingPunct="1">
              <a:spcBef>
                <a:spcPct val="0"/>
              </a:spcBef>
            </a:pPr>
            <a:r>
              <a:rPr lang="en-US" dirty="0"/>
              <a:t>Couldn’t sell you a mutual fund, stock or bond if we wanted to </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B2EB62-DF78-4956-95C1-308CBC1A5C49}" type="slidenum">
              <a:rPr lang="en-US"/>
              <a:pPr fontAlgn="base">
                <a:spcBef>
                  <a:spcPct val="0"/>
                </a:spcBef>
                <a:spcAft>
                  <a:spcPct val="0"/>
                </a:spcAft>
                <a:defRPr/>
              </a:pPr>
              <a:t>4</a:t>
            </a:fld>
            <a:endParaRPr lang="en-US" dirty="0"/>
          </a:p>
        </p:txBody>
      </p:sp>
    </p:spTree>
    <p:extLst>
      <p:ext uri="{BB962C8B-B14F-4D97-AF65-F5344CB8AC3E}">
        <p14:creationId xmlns:p14="http://schemas.microsoft.com/office/powerpoint/2010/main" val="153118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69AC5-44FD-4ABB-A3FB-3F20FCF1E717}" type="slidenum">
              <a:rPr lang="en-US"/>
              <a:pPr fontAlgn="base">
                <a:spcBef>
                  <a:spcPct val="0"/>
                </a:spcBef>
                <a:spcAft>
                  <a:spcPct val="0"/>
                </a:spcAft>
                <a:defRPr/>
              </a:pPr>
              <a:t>128</a:t>
            </a:fld>
            <a:endParaRPr lang="en-US" dirty="0"/>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18806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69AC5-44FD-4ABB-A3FB-3F20FCF1E717}" type="slidenum">
              <a:rPr lang="en-US"/>
              <a:pPr fontAlgn="base">
                <a:spcBef>
                  <a:spcPct val="0"/>
                </a:spcBef>
                <a:spcAft>
                  <a:spcPct val="0"/>
                </a:spcAft>
                <a:defRPr/>
              </a:pPr>
              <a:t>129</a:t>
            </a:fld>
            <a:endParaRPr lang="en-US" dirty="0"/>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34454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5E44A0-1F7A-4129-8E87-E84BC6407DC2}" type="slidenum">
              <a:rPr lang="en-US"/>
              <a:pPr fontAlgn="base">
                <a:spcBef>
                  <a:spcPct val="0"/>
                </a:spcBef>
                <a:spcAft>
                  <a:spcPct val="0"/>
                </a:spcAft>
                <a:defRPr/>
              </a:pPr>
              <a:t>131</a:t>
            </a:fld>
            <a:endParaRPr lang="en-US" dirty="0"/>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35280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5E44A0-1F7A-4129-8E87-E84BC6407DC2}" type="slidenum">
              <a:rPr lang="en-US"/>
              <a:pPr fontAlgn="base">
                <a:spcBef>
                  <a:spcPct val="0"/>
                </a:spcBef>
                <a:spcAft>
                  <a:spcPct val="0"/>
                </a:spcAft>
                <a:defRPr/>
              </a:pPr>
              <a:t>132</a:t>
            </a:fld>
            <a:endParaRPr lang="en-US" dirty="0"/>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413185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3A7BE-2167-4C34-8B31-C0402D4216DF}" type="slidenum">
              <a:rPr lang="en-US" smtClean="0"/>
              <a:t>140</a:t>
            </a:fld>
            <a:endParaRPr lang="en-US" dirty="0"/>
          </a:p>
        </p:txBody>
      </p:sp>
    </p:spTree>
    <p:extLst>
      <p:ext uri="{BB962C8B-B14F-4D97-AF65-F5344CB8AC3E}">
        <p14:creationId xmlns:p14="http://schemas.microsoft.com/office/powerpoint/2010/main" val="700614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3A7BE-2167-4C34-8B31-C0402D4216DF}" type="slidenum">
              <a:rPr lang="en-US" smtClean="0"/>
              <a:t>149</a:t>
            </a:fld>
            <a:endParaRPr lang="en-US" dirty="0"/>
          </a:p>
        </p:txBody>
      </p:sp>
    </p:spTree>
    <p:extLst>
      <p:ext uri="{BB962C8B-B14F-4D97-AF65-F5344CB8AC3E}">
        <p14:creationId xmlns:p14="http://schemas.microsoft.com/office/powerpoint/2010/main" val="393638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D9C79-D5AC-456C-B769-013D0850334E}" type="slidenum">
              <a:rPr lang="en-US"/>
              <a:pPr fontAlgn="base">
                <a:spcBef>
                  <a:spcPct val="0"/>
                </a:spcBef>
                <a:spcAft>
                  <a:spcPct val="0"/>
                </a:spcAft>
                <a:defRPr/>
              </a:pPr>
              <a:t>178</a:t>
            </a:fld>
            <a:endParaRPr lang="en-US"/>
          </a:p>
        </p:txBody>
      </p:sp>
    </p:spTree>
    <p:extLst>
      <p:ext uri="{BB962C8B-B14F-4D97-AF65-F5344CB8AC3E}">
        <p14:creationId xmlns:p14="http://schemas.microsoft.com/office/powerpoint/2010/main" val="253717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D9C79-D5AC-456C-B769-013D0850334E}" type="slidenum">
              <a:rPr lang="en-US"/>
              <a:pPr fontAlgn="base">
                <a:spcBef>
                  <a:spcPct val="0"/>
                </a:spcBef>
                <a:spcAft>
                  <a:spcPct val="0"/>
                </a:spcAft>
                <a:defRPr/>
              </a:pPr>
              <a:t>179</a:t>
            </a:fld>
            <a:endParaRPr lang="en-US"/>
          </a:p>
        </p:txBody>
      </p:sp>
    </p:spTree>
    <p:extLst>
      <p:ext uri="{BB962C8B-B14F-4D97-AF65-F5344CB8AC3E}">
        <p14:creationId xmlns:p14="http://schemas.microsoft.com/office/powerpoint/2010/main" val="37371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D9C79-D5AC-456C-B769-013D0850334E}" type="slidenum">
              <a:rPr lang="en-US"/>
              <a:pPr fontAlgn="base">
                <a:spcBef>
                  <a:spcPct val="0"/>
                </a:spcBef>
                <a:spcAft>
                  <a:spcPct val="0"/>
                </a:spcAft>
                <a:defRPr/>
              </a:pPr>
              <a:t>180</a:t>
            </a:fld>
            <a:endParaRPr lang="en-US"/>
          </a:p>
        </p:txBody>
      </p:sp>
    </p:spTree>
    <p:extLst>
      <p:ext uri="{BB962C8B-B14F-4D97-AF65-F5344CB8AC3E}">
        <p14:creationId xmlns:p14="http://schemas.microsoft.com/office/powerpoint/2010/main" val="209884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D9C79-D5AC-456C-B769-013D0850334E}" type="slidenum">
              <a:rPr lang="en-US"/>
              <a:pPr fontAlgn="base">
                <a:spcBef>
                  <a:spcPct val="0"/>
                </a:spcBef>
                <a:spcAft>
                  <a:spcPct val="0"/>
                </a:spcAft>
                <a:defRPr/>
              </a:pPr>
              <a:t>181</a:t>
            </a:fld>
            <a:endParaRPr lang="en-US"/>
          </a:p>
        </p:txBody>
      </p:sp>
    </p:spTree>
    <p:extLst>
      <p:ext uri="{BB962C8B-B14F-4D97-AF65-F5344CB8AC3E}">
        <p14:creationId xmlns:p14="http://schemas.microsoft.com/office/powerpoint/2010/main" val="397976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Shameless Plug 3 - radio Show</a:t>
            </a:r>
          </a:p>
          <a:p>
            <a:pPr eaLnBrk="1" hangingPunct="1">
              <a:spcBef>
                <a:spcPct val="0"/>
              </a:spcBef>
            </a:pPr>
            <a:r>
              <a:rPr lang="en-US" dirty="0"/>
              <a:t>13 years……….</a:t>
            </a:r>
          </a:p>
          <a:p>
            <a:pPr eaLnBrk="1" hangingPunct="1">
              <a:spcBef>
                <a:spcPct val="0"/>
              </a:spcBef>
            </a:pPr>
            <a:r>
              <a:rPr lang="en-US" dirty="0"/>
              <a:t>What I’ve learned…</a:t>
            </a:r>
          </a:p>
          <a:p>
            <a:pPr eaLnBrk="1" hangingPunct="1">
              <a:spcBef>
                <a:spcPct val="0"/>
              </a:spcBef>
            </a:pPr>
            <a:r>
              <a:rPr lang="en-US" dirty="0"/>
              <a:t>2002 – what did market do?</a:t>
            </a:r>
          </a:p>
          <a:p>
            <a:pPr eaLnBrk="1" hangingPunct="1">
              <a:spcBef>
                <a:spcPct val="0"/>
              </a:spcBef>
            </a:pPr>
            <a:r>
              <a:rPr lang="en-US" dirty="0"/>
              <a:t>Advisors told clients – stay in for the long haul</a:t>
            </a:r>
          </a:p>
          <a:p>
            <a:pPr eaLnBrk="1" hangingPunct="1">
              <a:spcBef>
                <a:spcPct val="0"/>
              </a:spcBef>
            </a:pPr>
            <a:r>
              <a:rPr lang="en-US" dirty="0"/>
              <a:t>Social Security integration</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B2EB62-DF78-4956-95C1-308CBC1A5C49}" type="slidenum">
              <a:rPr lang="en-US"/>
              <a:pPr fontAlgn="base">
                <a:spcBef>
                  <a:spcPct val="0"/>
                </a:spcBef>
                <a:spcAft>
                  <a:spcPct val="0"/>
                </a:spcAft>
                <a:defRPr/>
              </a:pPr>
              <a:t>5</a:t>
            </a:fld>
            <a:endParaRPr lang="en-US" dirty="0"/>
          </a:p>
        </p:txBody>
      </p:sp>
    </p:spTree>
    <p:extLst>
      <p:ext uri="{BB962C8B-B14F-4D97-AF65-F5344CB8AC3E}">
        <p14:creationId xmlns:p14="http://schemas.microsoft.com/office/powerpoint/2010/main" val="4133116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55067D-6ACD-4815-8892-89B51F963F82}" type="slidenum">
              <a:rPr lang="en-US"/>
              <a:pPr fontAlgn="base">
                <a:spcBef>
                  <a:spcPct val="0"/>
                </a:spcBef>
                <a:spcAft>
                  <a:spcPct val="0"/>
                </a:spcAft>
                <a:defRPr/>
              </a:pPr>
              <a:t>187</a:t>
            </a:fld>
            <a:endParaRPr lang="en-US"/>
          </a:p>
        </p:txBody>
      </p:sp>
    </p:spTree>
    <p:extLst>
      <p:ext uri="{BB962C8B-B14F-4D97-AF65-F5344CB8AC3E}">
        <p14:creationId xmlns:p14="http://schemas.microsoft.com/office/powerpoint/2010/main" val="9401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424EA4-15E8-4693-A171-938C1A59ED46}" type="slidenum">
              <a:rPr lang="en-US"/>
              <a:pPr fontAlgn="base">
                <a:spcBef>
                  <a:spcPct val="0"/>
                </a:spcBef>
                <a:spcAft>
                  <a:spcPct val="0"/>
                </a:spcAft>
                <a:defRPr/>
              </a:pPr>
              <a:t>190</a:t>
            </a:fld>
            <a:endParaRPr lang="en-US"/>
          </a:p>
        </p:txBody>
      </p:sp>
    </p:spTree>
    <p:extLst>
      <p:ext uri="{BB962C8B-B14F-4D97-AF65-F5344CB8AC3E}">
        <p14:creationId xmlns:p14="http://schemas.microsoft.com/office/powerpoint/2010/main" val="1363808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3D980765-581B-4516-8B53-B1B46F7F8E09}"/>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BACE28-D1F8-48A2-9944-D4DD59A8A397}" type="slidenum">
              <a:rPr lang="en-US" altLang="en-US"/>
              <a:pPr eaLnBrk="1" hangingPunct="1"/>
              <a:t>234</a:t>
            </a:fld>
            <a:endParaRPr lang="en-US" altLang="en-US"/>
          </a:p>
        </p:txBody>
      </p:sp>
      <p:sp>
        <p:nvSpPr>
          <p:cNvPr id="274435" name="Rectangle 2">
            <a:extLst>
              <a:ext uri="{FF2B5EF4-FFF2-40B4-BE49-F238E27FC236}">
                <a16:creationId xmlns:a16="http://schemas.microsoft.com/office/drawing/2014/main" id="{60784A47-CF79-4A0F-A390-46F8E3D01DC0}"/>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430E2B75-8540-4370-9F44-87229A39C0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6B540A55-2D14-4476-95A1-4F2FAEC3D5CA}"/>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9FE3AE-4601-409A-A75B-2C6277402C0C}" type="slidenum">
              <a:rPr lang="en-US" altLang="en-US"/>
              <a:pPr eaLnBrk="1" hangingPunct="1"/>
              <a:t>235</a:t>
            </a:fld>
            <a:endParaRPr lang="en-US" altLang="en-US"/>
          </a:p>
        </p:txBody>
      </p:sp>
      <p:sp>
        <p:nvSpPr>
          <p:cNvPr id="275459" name="Rectangle 2">
            <a:extLst>
              <a:ext uri="{FF2B5EF4-FFF2-40B4-BE49-F238E27FC236}">
                <a16:creationId xmlns:a16="http://schemas.microsoft.com/office/drawing/2014/main" id="{A69C6A4D-BC98-47C1-B073-4C318C62E8DC}"/>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394474ED-251D-49C9-9B78-FA16CE9A65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19C0F3CE-D858-4433-9633-3B9651F0B603}"/>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AF9CF8-919F-44C6-B6AC-765A1EE48B7F}" type="slidenum">
              <a:rPr lang="en-US" altLang="en-US"/>
              <a:pPr eaLnBrk="1" hangingPunct="1"/>
              <a:t>236</a:t>
            </a:fld>
            <a:endParaRPr lang="en-US" altLang="en-US"/>
          </a:p>
        </p:txBody>
      </p:sp>
      <p:sp>
        <p:nvSpPr>
          <p:cNvPr id="276483" name="Rectangle 2">
            <a:extLst>
              <a:ext uri="{FF2B5EF4-FFF2-40B4-BE49-F238E27FC236}">
                <a16:creationId xmlns:a16="http://schemas.microsoft.com/office/drawing/2014/main" id="{97DD96DF-9B05-4232-967C-F4F0B5556E47}"/>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224187F5-DEB5-4E17-AB43-A3699D95FC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08EE22D3-A0C3-406A-B116-518458D51974}"/>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83D54D-75C9-45C3-A5A5-A48C14C35325}" type="slidenum">
              <a:rPr lang="en-US" altLang="en-US"/>
              <a:pPr eaLnBrk="1" hangingPunct="1"/>
              <a:t>237</a:t>
            </a:fld>
            <a:endParaRPr lang="en-US" altLang="en-US"/>
          </a:p>
        </p:txBody>
      </p:sp>
      <p:sp>
        <p:nvSpPr>
          <p:cNvPr id="277507" name="Rectangle 2">
            <a:extLst>
              <a:ext uri="{FF2B5EF4-FFF2-40B4-BE49-F238E27FC236}">
                <a16:creationId xmlns:a16="http://schemas.microsoft.com/office/drawing/2014/main" id="{D0DBE5EB-6EF0-4B00-BA2C-61D6B3EAE1C0}"/>
              </a:ext>
            </a:extLst>
          </p:cNvPr>
          <p:cNvSpPr>
            <a:spLocks noGrp="1" noRot="1" noChangeAspect="1" noChangeArrowheads="1" noTextEdit="1"/>
          </p:cNvSpPr>
          <p:nvPr>
            <p:ph type="sldImg"/>
          </p:nvPr>
        </p:nvSpPr>
        <p:spPr>
          <a:ln/>
        </p:spPr>
      </p:sp>
      <p:sp>
        <p:nvSpPr>
          <p:cNvPr id="277508" name="Rectangle 3">
            <a:extLst>
              <a:ext uri="{FF2B5EF4-FFF2-40B4-BE49-F238E27FC236}">
                <a16:creationId xmlns:a16="http://schemas.microsoft.com/office/drawing/2014/main" id="{7A6CDB99-1059-4A4E-ABDB-CE889D125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7D14A665-4278-4801-9808-AC0041C3BD67}"/>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1FC53E-43D4-4651-AD1E-E912C7423718}" type="slidenum">
              <a:rPr lang="en-US" altLang="en-US"/>
              <a:pPr eaLnBrk="1" hangingPunct="1"/>
              <a:t>238</a:t>
            </a:fld>
            <a:endParaRPr lang="en-US" altLang="en-US"/>
          </a:p>
        </p:txBody>
      </p:sp>
      <p:sp>
        <p:nvSpPr>
          <p:cNvPr id="278531" name="Rectangle 2">
            <a:extLst>
              <a:ext uri="{FF2B5EF4-FFF2-40B4-BE49-F238E27FC236}">
                <a16:creationId xmlns:a16="http://schemas.microsoft.com/office/drawing/2014/main" id="{CE49518A-3001-446C-BA3B-FAEDE4FF55DE}"/>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DEF2DB26-162D-43FF-9F7D-B63C3D09DB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A9748775-C0B7-49BE-82A7-D0518DF9D719}"/>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5D15B8-23AB-4274-AC4C-CD954048E0DF}" type="slidenum">
              <a:rPr lang="en-US" altLang="en-US"/>
              <a:pPr eaLnBrk="1" hangingPunct="1"/>
              <a:t>239</a:t>
            </a:fld>
            <a:endParaRPr lang="en-US" altLang="en-US"/>
          </a:p>
        </p:txBody>
      </p:sp>
      <p:sp>
        <p:nvSpPr>
          <p:cNvPr id="279555" name="Rectangle 2">
            <a:extLst>
              <a:ext uri="{FF2B5EF4-FFF2-40B4-BE49-F238E27FC236}">
                <a16:creationId xmlns:a16="http://schemas.microsoft.com/office/drawing/2014/main" id="{7265F4F8-2081-4F8F-A422-99BE517ED8F3}"/>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137BFE7D-0050-4FBA-A022-083EBB2D6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668E5742-3B35-4517-8651-2EF05370642D}"/>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4926C2-712C-40DB-AF90-A9CB79E2E980}" type="slidenum">
              <a:rPr lang="en-US" altLang="en-US"/>
              <a:pPr eaLnBrk="1" hangingPunct="1"/>
              <a:t>240</a:t>
            </a:fld>
            <a:endParaRPr lang="en-US" altLang="en-US"/>
          </a:p>
        </p:txBody>
      </p:sp>
      <p:sp>
        <p:nvSpPr>
          <p:cNvPr id="280579" name="Rectangle 2">
            <a:extLst>
              <a:ext uri="{FF2B5EF4-FFF2-40B4-BE49-F238E27FC236}">
                <a16:creationId xmlns:a16="http://schemas.microsoft.com/office/drawing/2014/main" id="{4CB95DA5-9654-45CC-943E-DDCF4256B41F}"/>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C106B742-C98F-484E-BFD3-9CBA4401F7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17DB5FA5-CFF6-463B-AEB1-F74BB2BEF533}"/>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689C29-C249-4E55-9FBC-E72C93A68173}" type="slidenum">
              <a:rPr lang="en-US" altLang="en-US"/>
              <a:pPr eaLnBrk="1" hangingPunct="1"/>
              <a:t>241</a:t>
            </a:fld>
            <a:endParaRPr lang="en-US" altLang="en-US"/>
          </a:p>
        </p:txBody>
      </p:sp>
      <p:sp>
        <p:nvSpPr>
          <p:cNvPr id="281603" name="Rectangle 2">
            <a:extLst>
              <a:ext uri="{FF2B5EF4-FFF2-40B4-BE49-F238E27FC236}">
                <a16:creationId xmlns:a16="http://schemas.microsoft.com/office/drawing/2014/main" id="{1F07CFCA-879A-4063-9498-8DA7D95B139C}"/>
              </a:ext>
            </a:extLst>
          </p:cNvPr>
          <p:cNvSpPr>
            <a:spLocks noGrp="1" noRot="1" noChangeAspect="1" noChangeArrowheads="1" noTextEdit="1"/>
          </p:cNvSpPr>
          <p:nvPr>
            <p:ph type="sldImg"/>
          </p:nvPr>
        </p:nvSpPr>
        <p:spPr>
          <a:ln/>
        </p:spPr>
      </p:sp>
      <p:sp>
        <p:nvSpPr>
          <p:cNvPr id="281604" name="Rectangle 3">
            <a:extLst>
              <a:ext uri="{FF2B5EF4-FFF2-40B4-BE49-F238E27FC236}">
                <a16:creationId xmlns:a16="http://schemas.microsoft.com/office/drawing/2014/main" id="{740B1044-06B7-4609-B9A1-EB6497D5E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out that this is what happened.</a:t>
            </a:r>
          </a:p>
          <a:p>
            <a:r>
              <a:rPr lang="en-US" dirty="0"/>
              <a:t>After losing confidence in the attorney I’d originally hired, I retained a different attorney.</a:t>
            </a:r>
          </a:p>
          <a:p>
            <a:r>
              <a:rPr lang="en-US" dirty="0"/>
              <a:t>That’s when I learned that the original attorney had deliberately ignored requests for information and the government had no choice but to take legal action that could have been completely avoided had the original lawyer just done what I’d hired him to do.</a:t>
            </a:r>
          </a:p>
          <a:p>
            <a:r>
              <a:rPr lang="en-US" dirty="0"/>
              <a:t>I can only assume the original lawyer’s motivation was that litigation pays a lawyer better than providing information.</a:t>
            </a:r>
          </a:p>
          <a:p>
            <a:r>
              <a:rPr lang="en-US" dirty="0"/>
              <a:t>Once the government lawyer’s got the information, the legal action was dismissed. But only after major expense and lots of headaches.</a:t>
            </a:r>
          </a:p>
          <a:p>
            <a:r>
              <a:rPr lang="en-US" dirty="0"/>
              <a:t>And, in true government form, it took about three years to get everything dropped.</a:t>
            </a:r>
          </a:p>
          <a:p>
            <a:endParaRPr lang="en-US" dirty="0"/>
          </a:p>
        </p:txBody>
      </p:sp>
      <p:sp>
        <p:nvSpPr>
          <p:cNvPr id="4" name="Slide Number Placeholder 3"/>
          <p:cNvSpPr>
            <a:spLocks noGrp="1"/>
          </p:cNvSpPr>
          <p:nvPr>
            <p:ph type="sldNum" sz="quarter" idx="5"/>
          </p:nvPr>
        </p:nvSpPr>
        <p:spPr/>
        <p:txBody>
          <a:bodyPr/>
          <a:lstStyle/>
          <a:p>
            <a:fld id="{64C3A7BE-2167-4C34-8B31-C0402D4216DF}" type="slidenum">
              <a:rPr lang="en-US" smtClean="0"/>
              <a:t>8</a:t>
            </a:fld>
            <a:endParaRPr lang="en-US" dirty="0"/>
          </a:p>
        </p:txBody>
      </p:sp>
    </p:spTree>
    <p:extLst>
      <p:ext uri="{BB962C8B-B14F-4D97-AF65-F5344CB8AC3E}">
        <p14:creationId xmlns:p14="http://schemas.microsoft.com/office/powerpoint/2010/main" val="2089520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D019C9E8-524F-4CE1-AA9B-AAF37F2D4AD9}"/>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87154E-45A6-4831-859C-BCA422901496}" type="slidenum">
              <a:rPr lang="en-US" altLang="en-US"/>
              <a:pPr eaLnBrk="1" hangingPunct="1"/>
              <a:t>242</a:t>
            </a:fld>
            <a:endParaRPr lang="en-US" altLang="en-US"/>
          </a:p>
        </p:txBody>
      </p:sp>
      <p:sp>
        <p:nvSpPr>
          <p:cNvPr id="282627" name="Rectangle 2">
            <a:extLst>
              <a:ext uri="{FF2B5EF4-FFF2-40B4-BE49-F238E27FC236}">
                <a16:creationId xmlns:a16="http://schemas.microsoft.com/office/drawing/2014/main" id="{450CBC34-DF1D-43D7-A70A-D0BC3CB16C9B}"/>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32BE2483-6A07-46D9-83F8-EE934CC3DD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83266DE2-B8BB-4B38-8BBB-51120F1300F7}"/>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6FF29C-215A-48DD-B2FA-A34D53BC8F69}" type="slidenum">
              <a:rPr lang="en-US" altLang="en-US"/>
              <a:pPr eaLnBrk="1" hangingPunct="1"/>
              <a:t>243</a:t>
            </a:fld>
            <a:endParaRPr lang="en-US" altLang="en-US"/>
          </a:p>
        </p:txBody>
      </p:sp>
      <p:sp>
        <p:nvSpPr>
          <p:cNvPr id="283651" name="Rectangle 2">
            <a:extLst>
              <a:ext uri="{FF2B5EF4-FFF2-40B4-BE49-F238E27FC236}">
                <a16:creationId xmlns:a16="http://schemas.microsoft.com/office/drawing/2014/main" id="{7F03537A-A9E8-4E9C-A515-421D24823F0B}"/>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E1A36C0-246B-4A98-B774-437ADF7A0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50439EE3-9427-4DB9-83A8-E07378411EBB}"/>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305CA2-084C-4C69-AEE1-F520EFE54D3D}" type="slidenum">
              <a:rPr lang="en-US" altLang="en-US"/>
              <a:pPr eaLnBrk="1" hangingPunct="1"/>
              <a:t>244</a:t>
            </a:fld>
            <a:endParaRPr lang="en-US" altLang="en-US"/>
          </a:p>
        </p:txBody>
      </p:sp>
      <p:sp>
        <p:nvSpPr>
          <p:cNvPr id="284675" name="Rectangle 2">
            <a:extLst>
              <a:ext uri="{FF2B5EF4-FFF2-40B4-BE49-F238E27FC236}">
                <a16:creationId xmlns:a16="http://schemas.microsoft.com/office/drawing/2014/main" id="{C0E0CBAE-BCC3-4985-B8D4-5C87A65E0B1B}"/>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C78C89C7-4E90-4F10-BF3A-6C1145C2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E4CFB7F4-803A-4E87-A7C6-0102FCB0CA04}"/>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FA1540-40A1-48D3-A9DB-143A4A2AA058}" type="slidenum">
              <a:rPr lang="en-US" altLang="en-US"/>
              <a:pPr eaLnBrk="1" hangingPunct="1"/>
              <a:t>245</a:t>
            </a:fld>
            <a:endParaRPr lang="en-US" altLang="en-US"/>
          </a:p>
        </p:txBody>
      </p:sp>
      <p:sp>
        <p:nvSpPr>
          <p:cNvPr id="285699" name="Rectangle 2">
            <a:extLst>
              <a:ext uri="{FF2B5EF4-FFF2-40B4-BE49-F238E27FC236}">
                <a16:creationId xmlns:a16="http://schemas.microsoft.com/office/drawing/2014/main" id="{549EF485-8D70-4FC8-828F-F9285AF67695}"/>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6862C0B0-1AAE-48B8-98F2-69B13E3EB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4E6DEC1A-A353-4C90-B0A0-E00EC44EAE0B}"/>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C9D609-0FA5-4D04-B11A-BC7C6A9D47DD}" type="slidenum">
              <a:rPr lang="en-US" altLang="en-US"/>
              <a:pPr eaLnBrk="1" hangingPunct="1"/>
              <a:t>246</a:t>
            </a:fld>
            <a:endParaRPr lang="en-US" altLang="en-US"/>
          </a:p>
        </p:txBody>
      </p:sp>
      <p:sp>
        <p:nvSpPr>
          <p:cNvPr id="286723" name="Rectangle 2">
            <a:extLst>
              <a:ext uri="{FF2B5EF4-FFF2-40B4-BE49-F238E27FC236}">
                <a16:creationId xmlns:a16="http://schemas.microsoft.com/office/drawing/2014/main" id="{54952B6C-BE46-4E53-92CC-F3130480209F}"/>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B39C1E11-4E14-478D-BBBD-06F8E61AAB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AC77CF49-09D0-46B7-A4B5-2F039A618606}"/>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D774E7-D7DE-45C0-A149-3E840A112DFE}" type="slidenum">
              <a:rPr lang="en-US" altLang="en-US"/>
              <a:pPr eaLnBrk="1" hangingPunct="1"/>
              <a:t>247</a:t>
            </a:fld>
            <a:endParaRPr lang="en-US" altLang="en-US"/>
          </a:p>
        </p:txBody>
      </p:sp>
      <p:sp>
        <p:nvSpPr>
          <p:cNvPr id="287747" name="Rectangle 2">
            <a:extLst>
              <a:ext uri="{FF2B5EF4-FFF2-40B4-BE49-F238E27FC236}">
                <a16:creationId xmlns:a16="http://schemas.microsoft.com/office/drawing/2014/main" id="{298A311C-5FD5-4ADF-B3E4-D58232703BFA}"/>
              </a:ext>
            </a:extLst>
          </p:cNvPr>
          <p:cNvSpPr>
            <a:spLocks noGrp="1" noRot="1" noChangeAspect="1" noChangeArrowheads="1" noTextEdit="1"/>
          </p:cNvSpPr>
          <p:nvPr>
            <p:ph type="sldImg"/>
          </p:nvPr>
        </p:nvSpPr>
        <p:spPr>
          <a:ln/>
        </p:spPr>
      </p:sp>
      <p:sp>
        <p:nvSpPr>
          <p:cNvPr id="287748" name="Rectangle 3">
            <a:extLst>
              <a:ext uri="{FF2B5EF4-FFF2-40B4-BE49-F238E27FC236}">
                <a16:creationId xmlns:a16="http://schemas.microsoft.com/office/drawing/2014/main" id="{0498EDB2-5A8F-49BC-B55D-A697E02DD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3B8AB719-6FD5-4E44-88CE-C56EA5DBC066}"/>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967246-FAEE-42AF-8371-3D142EE05483}" type="slidenum">
              <a:rPr lang="en-US" altLang="en-US"/>
              <a:pPr eaLnBrk="1" hangingPunct="1"/>
              <a:t>248</a:t>
            </a:fld>
            <a:endParaRPr lang="en-US" altLang="en-US"/>
          </a:p>
        </p:txBody>
      </p:sp>
      <p:sp>
        <p:nvSpPr>
          <p:cNvPr id="288771" name="Rectangle 2">
            <a:extLst>
              <a:ext uri="{FF2B5EF4-FFF2-40B4-BE49-F238E27FC236}">
                <a16:creationId xmlns:a16="http://schemas.microsoft.com/office/drawing/2014/main" id="{A81B26DD-2C15-4FBF-A2EA-A05C375B24C1}"/>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349F2B8F-7D89-46E5-9DB9-8E95823F4E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62730461-07AA-4B16-A28E-359FD9B69DE4}"/>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ABC1-6FEF-4D56-9515-5A672AD806CE}" type="slidenum">
              <a:rPr lang="en-US" altLang="en-US"/>
              <a:pPr eaLnBrk="1" hangingPunct="1"/>
              <a:t>249</a:t>
            </a:fld>
            <a:endParaRPr lang="en-US" altLang="en-US"/>
          </a:p>
        </p:txBody>
      </p:sp>
      <p:sp>
        <p:nvSpPr>
          <p:cNvPr id="289795" name="Rectangle 2">
            <a:extLst>
              <a:ext uri="{FF2B5EF4-FFF2-40B4-BE49-F238E27FC236}">
                <a16:creationId xmlns:a16="http://schemas.microsoft.com/office/drawing/2014/main" id="{9DA151C9-C278-48BD-8E6E-F574A81D556A}"/>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4928D16E-287A-4AFB-993D-7C52A5992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62730461-07AA-4B16-A28E-359FD9B69DE4}"/>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ABC1-6FEF-4D56-9515-5A672AD806CE}" type="slidenum">
              <a:rPr lang="en-US" altLang="en-US"/>
              <a:pPr eaLnBrk="1" hangingPunct="1"/>
              <a:t>250</a:t>
            </a:fld>
            <a:endParaRPr lang="en-US" altLang="en-US"/>
          </a:p>
        </p:txBody>
      </p:sp>
      <p:sp>
        <p:nvSpPr>
          <p:cNvPr id="289795" name="Rectangle 2">
            <a:extLst>
              <a:ext uri="{FF2B5EF4-FFF2-40B4-BE49-F238E27FC236}">
                <a16:creationId xmlns:a16="http://schemas.microsoft.com/office/drawing/2014/main" id="{9DA151C9-C278-48BD-8E6E-F574A81D556A}"/>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4928D16E-287A-4AFB-993D-7C52A5992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28890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62730461-07AA-4B16-A28E-359FD9B69DE4}"/>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ABC1-6FEF-4D56-9515-5A672AD806CE}" type="slidenum">
              <a:rPr lang="en-US" altLang="en-US"/>
              <a:pPr eaLnBrk="1" hangingPunct="1"/>
              <a:t>251</a:t>
            </a:fld>
            <a:endParaRPr lang="en-US" altLang="en-US"/>
          </a:p>
        </p:txBody>
      </p:sp>
      <p:sp>
        <p:nvSpPr>
          <p:cNvPr id="289795" name="Rectangle 2">
            <a:extLst>
              <a:ext uri="{FF2B5EF4-FFF2-40B4-BE49-F238E27FC236}">
                <a16:creationId xmlns:a16="http://schemas.microsoft.com/office/drawing/2014/main" id="{9DA151C9-C278-48BD-8E6E-F574A81D556A}"/>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4928D16E-287A-4AFB-993D-7C52A5992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4463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2581A6-C6B9-412C-8E4E-0AFCAE3B685F}"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3369516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FBF2F24E-4FB9-46CA-99AF-AFE7F47A48C6}"/>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6E29DE-728D-4F9F-80C4-73E3432A2AD1}" type="slidenum">
              <a:rPr lang="en-US" altLang="en-US"/>
              <a:pPr eaLnBrk="1" hangingPunct="1"/>
              <a:t>252</a:t>
            </a:fld>
            <a:endParaRPr lang="en-US" altLang="en-US"/>
          </a:p>
        </p:txBody>
      </p:sp>
      <p:sp>
        <p:nvSpPr>
          <p:cNvPr id="292867" name="Rectangle 2">
            <a:extLst>
              <a:ext uri="{FF2B5EF4-FFF2-40B4-BE49-F238E27FC236}">
                <a16:creationId xmlns:a16="http://schemas.microsoft.com/office/drawing/2014/main" id="{CBE17A0C-98A5-460B-9495-EF1569D418A1}"/>
              </a:ext>
            </a:extLst>
          </p:cNvPr>
          <p:cNvSpPr>
            <a:spLocks noGrp="1" noRot="1" noChangeAspect="1" noChangeArrowheads="1" noTextEdit="1"/>
          </p:cNvSpPr>
          <p:nvPr>
            <p:ph type="sldImg"/>
          </p:nvPr>
        </p:nvSpPr>
        <p:spPr>
          <a:ln/>
        </p:spPr>
      </p:sp>
      <p:sp>
        <p:nvSpPr>
          <p:cNvPr id="292868" name="Rectangle 3">
            <a:extLst>
              <a:ext uri="{FF2B5EF4-FFF2-40B4-BE49-F238E27FC236}">
                <a16:creationId xmlns:a16="http://schemas.microsoft.com/office/drawing/2014/main" id="{E740560E-2ED4-4049-A30D-A6959D478F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50439EE3-9427-4DB9-83A8-E07378411EBB}"/>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305CA2-084C-4C69-AEE1-F520EFE54D3D}" type="slidenum">
              <a:rPr lang="en-US" altLang="en-US"/>
              <a:pPr eaLnBrk="1" hangingPunct="1"/>
              <a:t>253</a:t>
            </a:fld>
            <a:endParaRPr lang="en-US" altLang="en-US"/>
          </a:p>
        </p:txBody>
      </p:sp>
      <p:sp>
        <p:nvSpPr>
          <p:cNvPr id="284675" name="Rectangle 2">
            <a:extLst>
              <a:ext uri="{FF2B5EF4-FFF2-40B4-BE49-F238E27FC236}">
                <a16:creationId xmlns:a16="http://schemas.microsoft.com/office/drawing/2014/main" id="{C0E0CBAE-BCC3-4985-B8D4-5C87A65E0B1B}"/>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C78C89C7-4E90-4F10-BF3A-6C1145C2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4904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41BAA6FC-7450-44C0-BF53-DD168CC8FBE0}"/>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0AA263-8373-4C9D-BE4C-34B17140833A}" type="slidenum">
              <a:rPr lang="en-US" altLang="en-US"/>
              <a:pPr eaLnBrk="1" hangingPunct="1"/>
              <a:t>254</a:t>
            </a:fld>
            <a:endParaRPr lang="en-US" altLang="en-US"/>
          </a:p>
        </p:txBody>
      </p:sp>
      <p:sp>
        <p:nvSpPr>
          <p:cNvPr id="294915" name="Rectangle 2">
            <a:extLst>
              <a:ext uri="{FF2B5EF4-FFF2-40B4-BE49-F238E27FC236}">
                <a16:creationId xmlns:a16="http://schemas.microsoft.com/office/drawing/2014/main" id="{7D4F280A-3719-4AA0-A273-DC37B79ED456}"/>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99AD9C5A-923B-4588-B174-0EA59E8542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3A7BE-2167-4C34-8B31-C0402D4216DF}" type="slidenum">
              <a:rPr lang="en-US" smtClean="0"/>
              <a:t>277</a:t>
            </a:fld>
            <a:endParaRPr lang="en-US" dirty="0"/>
          </a:p>
        </p:txBody>
      </p:sp>
    </p:spTree>
    <p:extLst>
      <p:ext uri="{BB962C8B-B14F-4D97-AF65-F5344CB8AC3E}">
        <p14:creationId xmlns:p14="http://schemas.microsoft.com/office/powerpoint/2010/main" val="39363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D60955-EA55-4C8D-8A4D-DA25E5309489}"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420713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843E5-728A-4292-A122-807B9E943F0A}" type="slidenum">
              <a:rPr lang="en-US"/>
              <a:pPr fontAlgn="base">
                <a:spcBef>
                  <a:spcPct val="0"/>
                </a:spcBef>
                <a:spcAft>
                  <a:spcPct val="0"/>
                </a:spcAft>
                <a:defRPr/>
              </a:pPr>
              <a:t>123</a:t>
            </a:fld>
            <a:endParaRPr lang="en-US" dirty="0"/>
          </a:p>
        </p:txBody>
      </p:sp>
    </p:spTree>
    <p:extLst>
      <p:ext uri="{BB962C8B-B14F-4D97-AF65-F5344CB8AC3E}">
        <p14:creationId xmlns:p14="http://schemas.microsoft.com/office/powerpoint/2010/main" val="30621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8261B0-D136-4C57-8658-5EB119071209}" type="slidenum">
              <a:rPr lang="en-US"/>
              <a:pPr fontAlgn="base">
                <a:spcBef>
                  <a:spcPct val="0"/>
                </a:spcBef>
                <a:spcAft>
                  <a:spcPct val="0"/>
                </a:spcAft>
                <a:defRPr/>
              </a:pPr>
              <a:t>124</a:t>
            </a:fld>
            <a:endParaRPr lang="en-US" dirty="0"/>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1232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F2490E-AD0C-48D7-80F9-5D0BB6A91693}" type="slidenum">
              <a:rPr lang="en-US"/>
              <a:pPr fontAlgn="base">
                <a:spcBef>
                  <a:spcPct val="0"/>
                </a:spcBef>
                <a:spcAft>
                  <a:spcPct val="0"/>
                </a:spcAft>
                <a:defRPr/>
              </a:pPr>
              <a:t>126</a:t>
            </a:fld>
            <a:endParaRPr lang="en-US" dirty="0"/>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91578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F9745-D040-4ECA-BA33-9370EB90F619}" type="slidenum">
              <a:rPr lang="en-US"/>
              <a:pPr fontAlgn="base">
                <a:spcBef>
                  <a:spcPct val="0"/>
                </a:spcBef>
                <a:spcAft>
                  <a:spcPct val="0"/>
                </a:spcAft>
                <a:defRPr/>
              </a:pPr>
              <a:t>127</a:t>
            </a:fld>
            <a:endParaRPr lang="en-US" dirty="0"/>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xfrm>
            <a:off x="975915" y="4560570"/>
            <a:ext cx="5363372" cy="4320540"/>
          </a:xfrm>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55206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11430000" cy="611505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576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ext Right Pic">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600"/>
            </a:lvl1pPr>
            <a:lvl2pPr marL="457200" indent="-392113" algn="l">
              <a:spcBef>
                <a:spcPts val="600"/>
              </a:spcBef>
              <a:spcAft>
                <a:spcPts val="600"/>
              </a:spcAft>
              <a:defRPr sz="3200"/>
            </a:lvl2pPr>
            <a:lvl3pPr algn="l">
              <a:defRPr sz="2800"/>
            </a:lvl3pPr>
            <a:lvl4pPr algn="l">
              <a:defRPr sz="3600"/>
            </a:lvl4pPr>
            <a:lvl5pPr algn="l">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644348"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3">
              <a:lumMod val="20000"/>
              <a:lumOff val="80000"/>
            </a:schemeClr>
          </a:solidFill>
        </p:spPr>
        <p:txBody>
          <a:bodyPr wrap="square">
            <a:noAutofit/>
          </a:bodyPr>
          <a:lstStyle>
            <a:lvl1pPr algn="r">
              <a:defRPr sz="2400"/>
            </a:lvl1pPr>
          </a:lstStyle>
          <a:p>
            <a:r>
              <a:rPr lang="en-US"/>
              <a:t>Click icon to add picture</a:t>
            </a:r>
          </a:p>
        </p:txBody>
      </p:sp>
    </p:spTree>
    <p:extLst>
      <p:ext uri="{BB962C8B-B14F-4D97-AF65-F5344CB8AC3E}">
        <p14:creationId xmlns:p14="http://schemas.microsoft.com/office/powerpoint/2010/main" val="136789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Left Text Right Pic">
    <p:bg>
      <p:bgPr>
        <a:solidFill>
          <a:schemeClr val="accent6"/>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4000">
                <a:solidFill>
                  <a:schemeClr val="bg1"/>
                </a:solidFill>
              </a:defRPr>
            </a:lvl1pPr>
            <a:lvl2pPr algn="l">
              <a:defRPr sz="3600">
                <a:solidFill>
                  <a:schemeClr val="bg1"/>
                </a:solidFill>
              </a:defRPr>
            </a:lvl2pPr>
            <a:lvl3pPr algn="l">
              <a:defRPr sz="3200">
                <a:solidFill>
                  <a:schemeClr val="bg1"/>
                </a:solidFill>
              </a:defRPr>
            </a:lvl3pPr>
            <a:lvl4pPr algn="l">
              <a:defRPr sz="4000">
                <a:solidFill>
                  <a:schemeClr val="bg1"/>
                </a:solidFill>
              </a:defRPr>
            </a:lvl4pPr>
            <a:lvl5pPr algn="l">
              <a:defRPr sz="2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2"/>
          </p:nvPr>
        </p:nvSpPr>
        <p:spPr>
          <a:xfrm>
            <a:off x="6644348"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3">
              <a:lumMod val="20000"/>
              <a:lumOff val="80000"/>
            </a:schemeClr>
          </a:solidFill>
        </p:spPr>
        <p:txBody>
          <a:bodyPr wrap="square">
            <a:noAutofit/>
          </a:bodyPr>
          <a:lstStyle>
            <a:lvl1pPr algn="r">
              <a:defRPr sz="2400"/>
            </a:lvl1pPr>
          </a:lstStyle>
          <a:p>
            <a:r>
              <a:rPr lang="en-US"/>
              <a:t>Click icon to add picture</a:t>
            </a:r>
          </a:p>
        </p:txBody>
      </p:sp>
    </p:spTree>
    <p:extLst>
      <p:ext uri="{BB962C8B-B14F-4D97-AF65-F5344CB8AC3E}">
        <p14:creationId xmlns:p14="http://schemas.microsoft.com/office/powerpoint/2010/main" val="144920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Left Text Right Pic">
    <p:bg>
      <p:bgPr>
        <a:gradFill>
          <a:gsLst>
            <a:gs pos="0">
              <a:schemeClr val="bg1">
                <a:alpha val="0"/>
              </a:schemeClr>
            </a:gs>
            <a:gs pos="100000">
              <a:schemeClr val="bg1"/>
            </a:gs>
          </a:gsLst>
          <a:lin ang="0" scaled="0"/>
        </a:gra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12192001" cy="6858000"/>
          </a:xfrm>
          <a:custGeom>
            <a:avLst/>
            <a:gdLst>
              <a:gd name="connsiteX0" fmla="*/ 0 w 12192001"/>
              <a:gd name="connsiteY0" fmla="*/ 0 h 6858000"/>
              <a:gd name="connsiteX1" fmla="*/ 7664256 w 12192001"/>
              <a:gd name="connsiteY1" fmla="*/ 0 h 6858000"/>
              <a:gd name="connsiteX2" fmla="*/ 10210800 w 12192001"/>
              <a:gd name="connsiteY2" fmla="*/ 0 h 6858000"/>
              <a:gd name="connsiteX3" fmla="*/ 12192001 w 12192001"/>
              <a:gd name="connsiteY3" fmla="*/ 0 h 6858000"/>
              <a:gd name="connsiteX4" fmla="*/ 12192001 w 12192001"/>
              <a:gd name="connsiteY4" fmla="*/ 6858000 h 6858000"/>
              <a:gd name="connsiteX5" fmla="*/ 10210800 w 12192001"/>
              <a:gd name="connsiteY5" fmla="*/ 6858000 h 6858000"/>
              <a:gd name="connsiteX6" fmla="*/ 6644348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0" y="0"/>
                </a:moveTo>
                <a:lnTo>
                  <a:pt x="7664256" y="0"/>
                </a:lnTo>
                <a:lnTo>
                  <a:pt x="10210800" y="0"/>
                </a:lnTo>
                <a:lnTo>
                  <a:pt x="12192001" y="0"/>
                </a:lnTo>
                <a:lnTo>
                  <a:pt x="12192001" y="6858000"/>
                </a:lnTo>
                <a:lnTo>
                  <a:pt x="10210800" y="6858000"/>
                </a:lnTo>
                <a:lnTo>
                  <a:pt x="6644348" y="6858000"/>
                </a:lnTo>
                <a:lnTo>
                  <a:pt x="0" y="6858000"/>
                </a:lnTo>
                <a:close/>
              </a:path>
            </a:pathLst>
          </a:custGeom>
          <a:solidFill>
            <a:schemeClr val="accent3">
              <a:lumMod val="20000"/>
              <a:lumOff val="80000"/>
            </a:schemeClr>
          </a:solidFill>
        </p:spPr>
        <p:txBody>
          <a:bodyPr wrap="square">
            <a:noAutofit/>
          </a:bodyPr>
          <a:lstStyle>
            <a:lvl1pPr algn="r">
              <a:defRPr sz="2400"/>
            </a:lvl1pPr>
          </a:lstStyle>
          <a:p>
            <a:r>
              <a:rPr lang="en-US"/>
              <a:t>Click icon to add picture</a:t>
            </a:r>
          </a:p>
        </p:txBody>
      </p:sp>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
        <p:nvSpPr>
          <p:cNvPr id="10" name="Text Placeholder 9"/>
          <p:cNvSpPr>
            <a:spLocks noGrp="1"/>
          </p:cNvSpPr>
          <p:nvPr>
            <p:ph type="body" sz="quarter" idx="11"/>
          </p:nvPr>
        </p:nvSpPr>
        <p:spPr>
          <a:xfrm>
            <a:off x="-1" y="1"/>
            <a:ext cx="7259056" cy="6858000"/>
          </a:xfrm>
          <a:custGeom>
            <a:avLst/>
            <a:gdLst>
              <a:gd name="connsiteX0" fmla="*/ 0 w 7259056"/>
              <a:gd name="connsiteY0" fmla="*/ 0 h 6858000"/>
              <a:gd name="connsiteX1" fmla="*/ 7259056 w 7259056"/>
              <a:gd name="connsiteY1" fmla="*/ 0 h 6858000"/>
              <a:gd name="connsiteX2" fmla="*/ 4745875 w 7259056"/>
              <a:gd name="connsiteY2" fmla="*/ 6858000 h 6858000"/>
              <a:gd name="connsiteX3" fmla="*/ 0 w 72590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59056" h="6858000">
                <a:moveTo>
                  <a:pt x="0" y="0"/>
                </a:moveTo>
                <a:lnTo>
                  <a:pt x="7259056" y="0"/>
                </a:lnTo>
                <a:lnTo>
                  <a:pt x="4745875" y="6858000"/>
                </a:lnTo>
                <a:lnTo>
                  <a:pt x="0" y="6858000"/>
                </a:lnTo>
                <a:close/>
              </a:path>
            </a:pathLst>
          </a:custGeom>
          <a:solidFill>
            <a:schemeClr val="bg1">
              <a:alpha val="90000"/>
            </a:schemeClr>
          </a:solidFill>
        </p:spPr>
        <p:txBody>
          <a:bodyPr wrap="square" lIns="457200" tIns="182880" bIns="182880" anchor="ctr">
            <a:noAutofit/>
          </a:bodyPr>
          <a:lstStyle>
            <a:lvl1pPr algn="l">
              <a:defRPr sz="3200"/>
            </a:lvl1pPr>
            <a:lvl2pPr algn="l">
              <a:defRPr sz="2800"/>
            </a:lvl2pPr>
            <a:lvl3pPr algn="l">
              <a:defRPr sz="2400"/>
            </a:lvl3pPr>
            <a:lvl4pPr algn="l">
              <a:defRPr sz="3200"/>
            </a:lvl4pPr>
            <a:lvl5pPr algn="l">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1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Left Text Right Pic">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200"/>
            </a:lvl1pPr>
            <a:lvl2pPr algn="l">
              <a:defRPr sz="2800"/>
            </a:lvl2pPr>
            <a:lvl3pPr algn="l">
              <a:defRPr sz="2400"/>
            </a:lvl3pPr>
            <a:lvl4pPr algn="l">
              <a:defRPr sz="3200"/>
            </a:lvl4pPr>
            <a:lvl5pPr algn="l">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6896100" y="0"/>
            <a:ext cx="5295900" cy="6858000"/>
          </a:xfrm>
          <a:solidFill>
            <a:schemeClr val="accent3">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132231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in Content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
        <p:nvSpPr>
          <p:cNvPr id="5" name="Text Placeholder 4"/>
          <p:cNvSpPr>
            <a:spLocks noGrp="1"/>
          </p:cNvSpPr>
          <p:nvPr>
            <p:ph type="body" sz="quarter" idx="1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ain Content w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691DBAB-525C-4A02-989C-3AD5A9C6C0A9}"/>
              </a:ext>
            </a:extLst>
          </p:cNvPr>
          <p:cNvSpPr>
            <a:spLocks noGrp="1"/>
          </p:cNvSpPr>
          <p:nvPr>
            <p:ph type="pic" sz="quarter" idx="12"/>
          </p:nvPr>
        </p:nvSpPr>
        <p:spPr>
          <a:xfrm>
            <a:off x="0" y="0"/>
            <a:ext cx="12192000" cy="6858000"/>
          </a:xfrm>
          <a:solidFill>
            <a:schemeClr val="accent3">
              <a:lumMod val="40000"/>
              <a:lumOff val="60000"/>
            </a:schemeClr>
          </a:solidFill>
        </p:spPr>
        <p:txBody>
          <a:bodyPr>
            <a:normAutofit/>
          </a:bodyPr>
          <a:lstStyle>
            <a:lvl1pPr>
              <a:defRPr sz="1000"/>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
        <p:nvSpPr>
          <p:cNvPr id="5" name="Text Placeholder 4"/>
          <p:cNvSpPr>
            <a:spLocks noGrp="1"/>
          </p:cNvSpPr>
          <p:nvPr>
            <p:ph type="body" sz="quarter" idx="1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5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 SS">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A8A4B26A-D5D1-45B5-952E-AEC65C19AB6C}"/>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1709" b="11709"/>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F1C64B-B1A4-40E8-A123-9B62A84BFB26}"/>
              </a:ext>
            </a:extLst>
          </p:cNvPr>
          <p:cNvSpPr/>
          <p:nvPr userDrawn="1"/>
        </p:nvSpPr>
        <p:spPr>
          <a:xfrm>
            <a:off x="0" y="0"/>
            <a:ext cx="12192000" cy="6858000"/>
          </a:xfrm>
          <a:prstGeom prst="rect">
            <a:avLst/>
          </a:prstGeom>
          <a:gradFill flip="none" rotWithShape="1">
            <a:gsLst>
              <a:gs pos="0">
                <a:schemeClr val="accent6">
                  <a:lumMod val="67000"/>
                  <a:alpha val="95000"/>
                </a:schemeClr>
              </a:gs>
              <a:gs pos="48000">
                <a:schemeClr val="accent6">
                  <a:lumMod val="97000"/>
                  <a:lumOff val="3000"/>
                  <a:alpha val="85000"/>
                </a:schemeClr>
              </a:gs>
              <a:gs pos="100000">
                <a:schemeClr val="accent6">
                  <a:lumMod val="60000"/>
                  <a:lumOff val="40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12EDE-AFDB-48CF-9429-200291349A11}"/>
              </a:ext>
            </a:extLst>
          </p:cNvPr>
          <p:cNvSpPr>
            <a:spLocks noGrp="1"/>
          </p:cNvSpPr>
          <p:nvPr>
            <p:ph type="title"/>
          </p:nvPr>
        </p:nvSpPr>
        <p:spPr>
          <a:xfrm>
            <a:off x="381000" y="677863"/>
            <a:ext cx="11430000" cy="5502275"/>
          </a:xfrm>
        </p:spPr>
        <p:txBody>
          <a:bodyPr>
            <a:norm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47409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ld SS BG">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A8A4B26A-D5D1-45B5-952E-AEC65C19AB6C}"/>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1709" b="11709"/>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F1C64B-B1A4-40E8-A123-9B62A84BFB26}"/>
              </a:ext>
            </a:extLst>
          </p:cNvPr>
          <p:cNvSpPr/>
          <p:nvPr userDrawn="1"/>
        </p:nvSpPr>
        <p:spPr>
          <a:xfrm>
            <a:off x="0" y="0"/>
            <a:ext cx="12192000" cy="6858000"/>
          </a:xfrm>
          <a:prstGeom prst="rect">
            <a:avLst/>
          </a:prstGeom>
          <a:gradFill flip="none" rotWithShape="1">
            <a:gsLst>
              <a:gs pos="0">
                <a:schemeClr val="accent6">
                  <a:lumMod val="67000"/>
                  <a:alpha val="95000"/>
                </a:schemeClr>
              </a:gs>
              <a:gs pos="48000">
                <a:schemeClr val="accent6">
                  <a:lumMod val="97000"/>
                  <a:lumOff val="3000"/>
                  <a:alpha val="85000"/>
                </a:schemeClr>
              </a:gs>
              <a:gs pos="100000">
                <a:schemeClr val="accent6">
                  <a:lumMod val="60000"/>
                  <a:lumOff val="40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88732CBC-6DDD-4F63-99EB-434701F606E3}"/>
              </a:ext>
            </a:extLst>
          </p:cNvPr>
          <p:cNvSpPr>
            <a:spLocks noGrp="1"/>
          </p:cNvSpPr>
          <p:nvPr>
            <p:ph type="body" sz="quarter" idx="10"/>
          </p:nvPr>
        </p:nvSpPr>
        <p:spPr>
          <a:xfrm>
            <a:off x="381000" y="677863"/>
            <a:ext cx="11430000" cy="5502275"/>
          </a:xfrm>
          <a:effectLst>
            <a:outerShdw blurRad="50800" dist="38100" dir="2700000" algn="tl" rotWithShape="0">
              <a:prstClr val="black">
                <a:alpha val="20000"/>
              </a:prstClr>
            </a:outerShdw>
          </a:effectLst>
        </p:spPr>
        <p:txBody>
          <a:bodyPr anchor="ctr">
            <a:normAutofit/>
          </a:bodyPr>
          <a:lstStyle>
            <a:lvl1pPr>
              <a:defRPr sz="4800" b="1">
                <a:solidFill>
                  <a:schemeClr val="bg1"/>
                </a:solidFill>
              </a:defRPr>
            </a:lvl1pPr>
            <a:lvl2pPr>
              <a:defRPr sz="3600" b="1">
                <a:solidFill>
                  <a:schemeClr val="bg1"/>
                </a:solidFill>
              </a:defRPr>
            </a:lvl2pPr>
            <a:lvl3pPr>
              <a:defRPr sz="3200" b="1">
                <a:solidFill>
                  <a:schemeClr val="bg1"/>
                </a:solidFill>
              </a:defRPr>
            </a:lvl3pPr>
            <a:lvl4pPr>
              <a:defRPr sz="3600" b="1">
                <a:solidFill>
                  <a:schemeClr val="bg1"/>
                </a:solidFill>
              </a:defRPr>
            </a:lvl4pPr>
            <a:lvl5pPr>
              <a:defRPr sz="2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Divider">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A8A4B26A-D5D1-45B5-952E-AEC65C19AB6C}"/>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1709" b="11709"/>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F1C64B-B1A4-40E8-A123-9B62A84BFB26}"/>
              </a:ext>
            </a:extLst>
          </p:cNvPr>
          <p:cNvSpPr/>
          <p:nvPr userDrawn="1"/>
        </p:nvSpPr>
        <p:spPr>
          <a:xfrm>
            <a:off x="0" y="0"/>
            <a:ext cx="12192000" cy="6858000"/>
          </a:xfrm>
          <a:prstGeom prst="rect">
            <a:avLst/>
          </a:prstGeom>
          <a:gradFill flip="none" rotWithShape="1">
            <a:gsLst>
              <a:gs pos="0">
                <a:schemeClr val="accent6">
                  <a:lumMod val="67000"/>
                  <a:alpha val="95000"/>
                </a:schemeClr>
              </a:gs>
              <a:gs pos="48000">
                <a:schemeClr val="accent6">
                  <a:lumMod val="97000"/>
                  <a:lumOff val="3000"/>
                  <a:alpha val="85000"/>
                </a:schemeClr>
              </a:gs>
              <a:gs pos="100000">
                <a:schemeClr val="accent6">
                  <a:lumMod val="60000"/>
                  <a:lumOff val="40000"/>
                  <a:alpha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FB04D0-F4F3-47E1-8626-8BD9548C9B32}"/>
              </a:ext>
            </a:extLst>
          </p:cNvPr>
          <p:cNvSpPr/>
          <p:nvPr userDrawn="1"/>
        </p:nvSpPr>
        <p:spPr>
          <a:xfrm>
            <a:off x="0" y="1118937"/>
            <a:ext cx="6400800" cy="4620126"/>
          </a:xfrm>
          <a:prstGeom prst="rect">
            <a:avLst/>
          </a:prstGeom>
          <a:solidFill>
            <a:schemeClr val="accent6">
              <a:lumMod val="50000"/>
            </a:schemeClr>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812EDE-AFDB-48CF-9429-200291349A11}"/>
              </a:ext>
            </a:extLst>
          </p:cNvPr>
          <p:cNvSpPr>
            <a:spLocks noGrp="1"/>
          </p:cNvSpPr>
          <p:nvPr>
            <p:ph type="title"/>
          </p:nvPr>
        </p:nvSpPr>
        <p:spPr>
          <a:xfrm>
            <a:off x="381000" y="1263317"/>
            <a:ext cx="5715000" cy="4331368"/>
          </a:xfrm>
        </p:spPr>
        <p:txBody>
          <a:bodyPr>
            <a:normAutofit/>
          </a:bodyPr>
          <a:lstStyle>
            <a:lvl1pPr>
              <a:defRPr sz="48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33B97E14-03ED-4483-B143-804351F30924}"/>
              </a:ext>
            </a:extLst>
          </p:cNvPr>
          <p:cNvSpPr>
            <a:spLocks noGrp="1"/>
          </p:cNvSpPr>
          <p:nvPr>
            <p:ph type="body" sz="quarter" idx="10"/>
          </p:nvPr>
        </p:nvSpPr>
        <p:spPr>
          <a:xfrm>
            <a:off x="6858000" y="677863"/>
            <a:ext cx="4953000" cy="5502275"/>
          </a:xfrm>
          <a:effectLst>
            <a:outerShdw blurRad="50800" dist="38100" dir="2700000" algn="tl" rotWithShape="0">
              <a:prstClr val="black">
                <a:alpha val="20000"/>
              </a:prstClr>
            </a:outerShdw>
          </a:effectLst>
        </p:spPr>
        <p:txBody>
          <a:bodyPr anchor="ctr">
            <a:normAutofit/>
          </a:bodyPr>
          <a:lstStyle>
            <a:lvl1pPr>
              <a:defRPr sz="4800" b="1">
                <a:solidFill>
                  <a:schemeClr val="bg1"/>
                </a:solidFill>
              </a:defRPr>
            </a:lvl1pPr>
            <a:lvl2pPr>
              <a:defRPr sz="3600" b="1">
                <a:solidFill>
                  <a:schemeClr val="bg1"/>
                </a:solidFill>
              </a:defRPr>
            </a:lvl2pPr>
            <a:lvl3pPr>
              <a:defRPr sz="3200" b="1">
                <a:solidFill>
                  <a:schemeClr val="bg1"/>
                </a:solidFill>
              </a:defRPr>
            </a:lvl3pPr>
            <a:lvl4pPr>
              <a:defRPr sz="3600" b="1">
                <a:solidFill>
                  <a:schemeClr val="bg1"/>
                </a:solidFill>
              </a:defRPr>
            </a:lvl4pPr>
            <a:lvl5pPr>
              <a:defRPr sz="28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22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628650"/>
            <a:ext cx="11430000" cy="5829300"/>
          </a:xfrm>
        </p:spPr>
        <p:txBody>
          <a:bodyPr anchor="ctr"/>
          <a:lstStyle>
            <a:lvl1pPr>
              <a:defRPr i="1"/>
            </a:lvl1pPr>
            <a:lvl2pPr marL="1254125" indent="-744538" algn="r">
              <a:spcBef>
                <a:spcPts val="2400"/>
              </a:spcBef>
              <a:buFont typeface="Arial" panose="020B0604020202020204" pitchFamily="34" charset="0"/>
              <a:buChar char="―"/>
              <a:defRPr sz="3200"/>
            </a:lvl2pPr>
            <a:lvl3pPr marL="1087437" indent="0" algn="r">
              <a:buNone/>
              <a:defRPr sz="280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091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Main Content">
    <p:bg>
      <p:bgPr>
        <a:solidFill>
          <a:schemeClr val="accent6"/>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11430000" cy="6115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458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22363"/>
            <a:ext cx="11430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381000" y="3602038"/>
            <a:ext cx="11430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2656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336540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201901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41237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4D9F3132-6A63-4BC8-8CFF-DBAC90010F6E}"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84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297696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56AA42-F0AA-4742-BF30-3EFF366F2AE8}"/>
              </a:ext>
            </a:extLst>
          </p:cNvPr>
          <p:cNvSpPr/>
          <p:nvPr userDrawn="1"/>
        </p:nvSpPr>
        <p:spPr>
          <a:xfrm>
            <a:off x="0" y="0"/>
            <a:ext cx="3733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365125"/>
            <a:ext cx="3124200" cy="6092825"/>
          </a:xfrm>
        </p:spPr>
        <p:txBody>
          <a:bodyPr>
            <a:normAutofit/>
          </a:bodyPr>
          <a:lstStyle>
            <a:lvl1pPr>
              <a:defRPr sz="3600">
                <a:solidFill>
                  <a:schemeClr val="bg1"/>
                </a:solidFill>
              </a:defRPr>
            </a:lvl1pPr>
          </a:lstStyle>
          <a:p>
            <a:r>
              <a:rPr lang="en-US"/>
              <a:t>Click to edit Master title style</a:t>
            </a:r>
          </a:p>
        </p:txBody>
      </p:sp>
      <p:sp>
        <p:nvSpPr>
          <p:cNvPr id="6" name="Slide Number Placeholder 5"/>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253192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365383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9082F7-3679-4BBA-83BA-616993016C1D}"/>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pPr/>
              <a:t>‹#›</a:t>
            </a:fld>
            <a:endParaRPr lang="en-US" dirty="0"/>
          </a:p>
        </p:txBody>
      </p:sp>
    </p:spTree>
    <p:extLst>
      <p:ext uri="{BB962C8B-B14F-4D97-AF65-F5344CB8AC3E}">
        <p14:creationId xmlns:p14="http://schemas.microsoft.com/office/powerpoint/2010/main" val="290060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Green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9082F7-3679-4BBA-83BA-616993016C1D}"/>
              </a:ext>
            </a:extLst>
          </p:cNvPr>
          <p:cNvSpPr/>
          <p:nvPr userDrawn="1"/>
        </p:nvSpPr>
        <p:spPr>
          <a:xfrm>
            <a:off x="0" y="0"/>
            <a:ext cx="12192000" cy="6858000"/>
          </a:xfrm>
          <a:prstGeom prst="rect">
            <a:avLst/>
          </a:prstGeom>
          <a:gradFill>
            <a:gsLst>
              <a:gs pos="0">
                <a:schemeClr val="accent6"/>
              </a:gs>
              <a:gs pos="100000">
                <a:schemeClr val="accent6">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pPr/>
              <a:t>‹#›</a:t>
            </a:fld>
            <a:endParaRPr lang="en-US" dirty="0"/>
          </a:p>
        </p:txBody>
      </p:sp>
    </p:spTree>
    <p:extLst>
      <p:ext uri="{BB962C8B-B14F-4D97-AF65-F5344CB8AC3E}">
        <p14:creationId xmlns:p14="http://schemas.microsoft.com/office/powerpoint/2010/main" val="32262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Main Content">
    <p:bg>
      <p:bgPr>
        <a:solidFill>
          <a:schemeClr val="accent1">
            <a:lumMod val="75000"/>
          </a:schemeClr>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11430000" cy="6115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81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358738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0"/>
          </p:nvPr>
        </p:nvSpPr>
        <p:spPr/>
        <p:txBody>
          <a:bodyPr/>
          <a:lstStyle/>
          <a:p>
            <a:fld id="{4D9F3132-6A63-4BC8-8CFF-DBAC90010F6E}" type="slidenum">
              <a:rPr lang="en-US" smtClean="0"/>
              <a:t>‹#›</a:t>
            </a:fld>
            <a:endParaRPr lang="en-US" dirty="0"/>
          </a:p>
        </p:txBody>
      </p:sp>
    </p:spTree>
    <p:extLst>
      <p:ext uri="{BB962C8B-B14F-4D97-AF65-F5344CB8AC3E}">
        <p14:creationId xmlns:p14="http://schemas.microsoft.com/office/powerpoint/2010/main" val="18749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A986-FCF4-4F45-A2CB-CB8FA805BF2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2ECA0463-42E0-E34D-B68B-3B84377231A8}"/>
              </a:ext>
            </a:extLst>
          </p:cNvPr>
          <p:cNvSpPr>
            <a:spLocks noGrp="1"/>
          </p:cNvSpPr>
          <p:nvPr>
            <p:ph type="tbl" idx="1"/>
          </p:nvPr>
        </p:nvSpPr>
        <p:spPr>
          <a:xfrm>
            <a:off x="609600" y="1600201"/>
            <a:ext cx="10972800" cy="4525963"/>
          </a:xfrm>
        </p:spPr>
        <p:txBody>
          <a:bodyPr/>
          <a:lstStyle/>
          <a:p>
            <a:r>
              <a:rPr lang="en-US"/>
              <a:t>Click icon to add table</a:t>
            </a:r>
          </a:p>
        </p:txBody>
      </p:sp>
      <p:sp>
        <p:nvSpPr>
          <p:cNvPr id="4" name="Date Placeholder 3">
            <a:extLst>
              <a:ext uri="{FF2B5EF4-FFF2-40B4-BE49-F238E27FC236}">
                <a16:creationId xmlns:a16="http://schemas.microsoft.com/office/drawing/2014/main" id="{DA1B3A4D-AB91-0B40-AC49-78B32148F7EF}"/>
              </a:ext>
            </a:extLst>
          </p:cNvPr>
          <p:cNvSpPr>
            <a:spLocks noGrp="1"/>
          </p:cNvSpPr>
          <p:nvPr>
            <p:ph type="dt" sz="half" idx="10"/>
          </p:nvPr>
        </p:nvSpPr>
        <p:spPr>
          <a:xfrm>
            <a:off x="609600" y="6251575"/>
            <a:ext cx="2844800" cy="476250"/>
          </a:xfrm>
          <a:prstGeom prst="rect">
            <a:avLst/>
          </a:prstGeom>
        </p:spPr>
        <p:txBody>
          <a:bodyPr/>
          <a:lstStyle>
            <a:lvl1pPr>
              <a:defRPr/>
            </a:lvl1pPr>
          </a:lstStyle>
          <a:p>
            <a:fld id="{CBE28A0D-E784-4FC1-A3EA-F0EB12A2A4CD}" type="datetimeFigureOut">
              <a:rPr lang="en-US" smtClean="0"/>
              <a:t>12/6/2022</a:t>
            </a:fld>
            <a:endParaRPr lang="en-US" dirty="0"/>
          </a:p>
        </p:txBody>
      </p:sp>
      <p:sp>
        <p:nvSpPr>
          <p:cNvPr id="5" name="Slide Number Placeholder 4">
            <a:extLst>
              <a:ext uri="{FF2B5EF4-FFF2-40B4-BE49-F238E27FC236}">
                <a16:creationId xmlns:a16="http://schemas.microsoft.com/office/drawing/2014/main" id="{7235C55D-22F4-4040-832D-7C49782B1999}"/>
              </a:ext>
            </a:extLst>
          </p:cNvPr>
          <p:cNvSpPr>
            <a:spLocks noGrp="1"/>
          </p:cNvSpPr>
          <p:nvPr>
            <p:ph type="sldNum" sz="quarter" idx="11"/>
          </p:nvPr>
        </p:nvSpPr>
        <p:spPr>
          <a:xfrm>
            <a:off x="8737600" y="6248400"/>
            <a:ext cx="2844800" cy="476250"/>
          </a:xfrm>
        </p:spPr>
        <p:txBody>
          <a:bodyPr/>
          <a:lstStyle>
            <a:lvl1pPr>
              <a:defRPr/>
            </a:lvl1pPr>
          </a:lstStyle>
          <a:p>
            <a:fld id="{4D9F3132-6A63-4BC8-8CFF-DBAC90010F6E}" type="slidenum">
              <a:rPr lang="en-US" smtClean="0"/>
              <a:t>‹#›</a:t>
            </a:fld>
            <a:endParaRPr lang="en-US" dirty="0"/>
          </a:p>
        </p:txBody>
      </p:sp>
      <p:sp>
        <p:nvSpPr>
          <p:cNvPr id="6" name="Footer Placeholder 5">
            <a:extLst>
              <a:ext uri="{FF2B5EF4-FFF2-40B4-BE49-F238E27FC236}">
                <a16:creationId xmlns:a16="http://schemas.microsoft.com/office/drawing/2014/main" id="{4D885CCF-70B9-A24A-B3C4-7A2CA1B986D3}"/>
              </a:ext>
            </a:extLst>
          </p:cNvPr>
          <p:cNvSpPr>
            <a:spLocks noGrp="1"/>
          </p:cNvSpPr>
          <p:nvPr>
            <p:ph type="ftr" sz="quarter" idx="12"/>
          </p:nvPr>
        </p:nvSpPr>
        <p:spPr>
          <a:xfrm>
            <a:off x="4165600" y="6248400"/>
            <a:ext cx="3860800" cy="47625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19624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609600" y="6477001"/>
            <a:ext cx="10972800" cy="244475"/>
          </a:xfrm>
        </p:spPr>
        <p:txBody>
          <a:bodyPr wrap="square" numCol="1" anchorCtr="0" compatLnSpc="1">
            <a:prstTxWarp prst="textNoShape">
              <a:avLst/>
            </a:prstTxWarp>
          </a:bodyPr>
          <a:lstStyle>
            <a:lvl1pPr fontAlgn="base">
              <a:spcBef>
                <a:spcPct val="0"/>
              </a:spcBef>
              <a:spcAft>
                <a:spcPct val="0"/>
              </a:spcAft>
              <a:defRPr smtClean="0">
                <a:solidFill>
                  <a:srgbClr val="898989"/>
                </a:solidFill>
                <a:latin typeface="Century Schoolbook" pitchFamily="18" charset="0"/>
                <a:cs typeface="Arial" charset="0"/>
              </a:defRPr>
            </a:lvl1pPr>
          </a:lstStyle>
          <a:p>
            <a:r>
              <a:rPr lang="en-US" dirty="0"/>
              <a:t>©2007 Talisker Investment Group, LLC.</a:t>
            </a:r>
          </a:p>
        </p:txBody>
      </p:sp>
    </p:spTree>
    <p:extLst>
      <p:ext uri="{BB962C8B-B14F-4D97-AF65-F5344CB8AC3E}">
        <p14:creationId xmlns:p14="http://schemas.microsoft.com/office/powerpoint/2010/main" val="104749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Left Text Right Pic">
    <p:bg>
      <p:bgPr>
        <a:gradFill>
          <a:gsLst>
            <a:gs pos="0">
              <a:schemeClr val="bg1">
                <a:alpha val="0"/>
              </a:schemeClr>
            </a:gs>
            <a:gs pos="100000">
              <a:schemeClr val="bg1"/>
            </a:gs>
          </a:gsLst>
          <a:lin ang="0" scaled="0"/>
        </a:gra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4000"/>
            </a:lvl1pPr>
            <a:lvl2pPr algn="l">
              <a:defRPr sz="3600"/>
            </a:lvl2pPr>
            <a:lvl3pPr algn="l">
              <a:defRPr sz="3200"/>
            </a:lvl3pPr>
            <a:lvl4pPr algn="l">
              <a:defRPr sz="4000"/>
            </a:lvl4pPr>
            <a:lvl5pPr algn="l">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644348"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3">
              <a:lumMod val="20000"/>
              <a:lumOff val="80000"/>
            </a:schemeClr>
          </a:solidFill>
        </p:spPr>
        <p:txBody>
          <a:bodyPr wrap="square">
            <a:noAutofit/>
          </a:bodyPr>
          <a:lstStyle>
            <a:lvl1pPr algn="r">
              <a:defRPr sz="2400"/>
            </a:lvl1pPr>
          </a:lstStyle>
          <a:p>
            <a:endParaRPr lang="en-US"/>
          </a:p>
        </p:txBody>
      </p:sp>
    </p:spTree>
    <p:extLst>
      <p:ext uri="{BB962C8B-B14F-4D97-AF65-F5344CB8AC3E}">
        <p14:creationId xmlns:p14="http://schemas.microsoft.com/office/powerpoint/2010/main" val="128903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Main 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11430000" cy="611505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44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Left Main 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200"/>
            </a:lvl1pPr>
            <a:lvl2pPr algn="l">
              <a:defRPr sz="2800"/>
            </a:lvl2pPr>
            <a:lvl3pPr algn="l">
              <a:defRPr sz="2400"/>
            </a:lvl3pPr>
            <a:lvl4pPr algn="l">
              <a:defRPr sz="3200"/>
            </a:lvl4pPr>
            <a:lvl5pPr algn="l">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8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eft Main Content w Green Righ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200"/>
            </a:lvl1pPr>
            <a:lvl2pPr algn="l">
              <a:defRPr sz="2800"/>
            </a:lvl2pPr>
            <a:lvl3pPr algn="l">
              <a:defRPr sz="2400"/>
            </a:lvl3pPr>
            <a:lvl4pPr algn="l">
              <a:defRPr sz="3200"/>
            </a:lvl4pPr>
            <a:lvl5pPr algn="l">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7D3A59AA-F56F-4D2E-8D37-110921F9FCA9}"/>
              </a:ext>
            </a:extLst>
          </p:cNvPr>
          <p:cNvSpPr/>
          <p:nvPr userDrawn="1"/>
        </p:nvSpPr>
        <p:spPr>
          <a:xfrm>
            <a:off x="6644349"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0820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81DE085A-C273-4BE4-8E2F-A36F33993107}" type="slidenum">
              <a:rPr lang="en-US"/>
              <a:pPr>
                <a:defRPr/>
              </a:pPr>
              <a:t>‹#›</a:t>
            </a:fld>
            <a:endParaRPr lang="en-US" dirty="0"/>
          </a:p>
        </p:txBody>
      </p:sp>
    </p:spTree>
    <p:extLst>
      <p:ext uri="{BB962C8B-B14F-4D97-AF65-F5344CB8AC3E}">
        <p14:creationId xmlns:p14="http://schemas.microsoft.com/office/powerpoint/2010/main" val="308406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Main Content">
    <p:bg>
      <p:bgPr>
        <a:solidFill>
          <a:schemeClr val="accent2"/>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11430000" cy="6115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36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Main Content">
    <p:bg>
      <p:bgPr>
        <a:solidFill>
          <a:srgbClr val="C00000"/>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4D9F3132-6A63-4BC8-8CFF-DBAC90010F6E}" type="slidenum">
              <a:rPr lang="en-US" smtClean="0"/>
              <a:t>‹#›</a:t>
            </a:fld>
            <a:endParaRPr lang="en-US" dirty="0"/>
          </a:p>
        </p:txBody>
      </p:sp>
      <p:sp>
        <p:nvSpPr>
          <p:cNvPr id="9" name="Text Placeholder 8"/>
          <p:cNvSpPr>
            <a:spLocks noGrp="1"/>
          </p:cNvSpPr>
          <p:nvPr>
            <p:ph type="body" sz="quarter" idx="11"/>
          </p:nvPr>
        </p:nvSpPr>
        <p:spPr>
          <a:xfrm>
            <a:off x="381000" y="342900"/>
            <a:ext cx="11430000" cy="6115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447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Main 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200"/>
            </a:lvl1pPr>
            <a:lvl2pPr algn="l">
              <a:defRPr sz="2800"/>
            </a:lvl2pPr>
            <a:lvl3pPr algn="l">
              <a:defRPr sz="2400"/>
            </a:lvl3pPr>
            <a:lvl4pPr algn="l">
              <a:defRPr sz="3200"/>
            </a:lvl4pPr>
            <a:lvl5pPr algn="l">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14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Left Main Conten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2CF27DB-D1E6-4B73-84B5-E566BBB150B7}"/>
              </a:ext>
            </a:extLst>
          </p:cNvPr>
          <p:cNvSpPr/>
          <p:nvPr userDrawn="1"/>
        </p:nvSpPr>
        <p:spPr>
          <a:xfrm>
            <a:off x="6644349"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342900"/>
            <a:ext cx="6515100" cy="6115050"/>
          </a:xfrm>
        </p:spPr>
        <p:txBody>
          <a:bodyPr anchor="ctr">
            <a:normAutofit/>
          </a:bodyPr>
          <a:lstStyle>
            <a:lvl1pPr algn="l">
              <a:defRPr sz="3200"/>
            </a:lvl1pPr>
            <a:lvl2pPr algn="l">
              <a:defRPr sz="2800"/>
            </a:lvl2pPr>
            <a:lvl3pPr algn="l">
              <a:defRPr sz="2400"/>
            </a:lvl3pPr>
            <a:lvl4pPr algn="l">
              <a:defRPr sz="3200"/>
            </a:lvl4pPr>
            <a:lvl5pPr algn="l">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9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Title &amp; Text Right Pic">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1851024"/>
            <a:ext cx="6515100" cy="4606925"/>
          </a:xfrm>
        </p:spPr>
        <p:txBody>
          <a:bodyPr anchor="t">
            <a:normAutofit/>
          </a:bodyPr>
          <a:lstStyle>
            <a:lvl1pPr algn="l">
              <a:defRPr sz="3600"/>
            </a:lvl1pPr>
            <a:lvl2pPr marL="522287" indent="-457200" algn="l">
              <a:spcBef>
                <a:spcPts val="600"/>
              </a:spcBef>
              <a:spcAft>
                <a:spcPts val="600"/>
              </a:spcAft>
              <a:defRPr lang="en-US" sz="3200" kern="1200" dirty="0">
                <a:solidFill>
                  <a:schemeClr val="tx1"/>
                </a:solidFill>
                <a:latin typeface="+mn-lt"/>
                <a:ea typeface="+mn-ea"/>
                <a:cs typeface="+mn-cs"/>
              </a:defRPr>
            </a:lvl2pPr>
            <a:lvl3pPr algn="l">
              <a:defRPr sz="2800"/>
            </a:lvl3pPr>
            <a:lvl4pPr algn="l">
              <a:defRPr sz="3600"/>
            </a:lvl4pPr>
            <a:lvl5pPr algn="l">
              <a:defRPr sz="2400"/>
            </a:lvl5pPr>
          </a:lstStyle>
          <a:p>
            <a:pPr lvl="0"/>
            <a:r>
              <a:rPr lang="en-US" dirty="0"/>
              <a:t>Edit Master text styles</a:t>
            </a:r>
          </a:p>
          <a:p>
            <a:pPr marL="457200" lvl="1" indent="-392113" algn="l" defTabSz="914400" rtl="0" eaLnBrk="1" latinLnBrk="0" hangingPunct="1">
              <a:lnSpc>
                <a:spcPct val="100000"/>
              </a:lnSpc>
              <a:spcBef>
                <a:spcPts val="5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644348"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3">
              <a:lumMod val="20000"/>
              <a:lumOff val="80000"/>
            </a:schemeClr>
          </a:solidFill>
        </p:spPr>
        <p:txBody>
          <a:bodyPr wrap="square">
            <a:noAutofit/>
          </a:bodyPr>
          <a:lstStyle>
            <a:lvl1pPr algn="r">
              <a:defRPr sz="2400"/>
            </a:lvl1pPr>
          </a:lstStyle>
          <a:p>
            <a:r>
              <a:rPr lang="en-US"/>
              <a:t>Click icon to add picture</a:t>
            </a:r>
          </a:p>
        </p:txBody>
      </p:sp>
      <p:sp>
        <p:nvSpPr>
          <p:cNvPr id="2" name="Title 1">
            <a:extLst>
              <a:ext uri="{FF2B5EF4-FFF2-40B4-BE49-F238E27FC236}">
                <a16:creationId xmlns:a16="http://schemas.microsoft.com/office/drawing/2014/main" id="{AE7A4689-61B4-4EEC-8CA0-6F228C30F43A}"/>
              </a:ext>
            </a:extLst>
          </p:cNvPr>
          <p:cNvSpPr>
            <a:spLocks noGrp="1"/>
          </p:cNvSpPr>
          <p:nvPr>
            <p:ph type="title"/>
          </p:nvPr>
        </p:nvSpPr>
        <p:spPr>
          <a:xfrm>
            <a:off x="381000" y="365125"/>
            <a:ext cx="7168116" cy="1120775"/>
          </a:xfrm>
        </p:spPr>
        <p:txBody>
          <a:bodyPr/>
          <a:lstStyle/>
          <a:p>
            <a:r>
              <a:rPr lang="en-US" dirty="0"/>
              <a:t>Click to edit Master title style</a:t>
            </a:r>
          </a:p>
        </p:txBody>
      </p:sp>
    </p:spTree>
    <p:extLst>
      <p:ext uri="{BB962C8B-B14F-4D97-AF65-F5344CB8AC3E}">
        <p14:creationId xmlns:p14="http://schemas.microsoft.com/office/powerpoint/2010/main" val="27078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ft Title &amp; Text Right Pic">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5F9D53-153D-49E6-8500-2356D761B156}"/>
              </a:ext>
            </a:extLst>
          </p:cNvPr>
          <p:cNvSpPr/>
          <p:nvPr userDrawn="1"/>
        </p:nvSpPr>
        <p:spPr>
          <a:xfrm>
            <a:off x="6644349" y="0"/>
            <a:ext cx="5547653" cy="6858000"/>
          </a:xfrm>
          <a:custGeom>
            <a:avLst/>
            <a:gdLst>
              <a:gd name="connsiteX0" fmla="*/ 1019908 w 5547653"/>
              <a:gd name="connsiteY0" fmla="*/ 0 h 6858000"/>
              <a:gd name="connsiteX1" fmla="*/ 5547653 w 5547653"/>
              <a:gd name="connsiteY1" fmla="*/ 0 h 6858000"/>
              <a:gd name="connsiteX2" fmla="*/ 5547653 w 5547653"/>
              <a:gd name="connsiteY2" fmla="*/ 6858000 h 6858000"/>
              <a:gd name="connsiteX3" fmla="*/ 0 w 554765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7653" h="6858000">
                <a:moveTo>
                  <a:pt x="1019908" y="0"/>
                </a:moveTo>
                <a:lnTo>
                  <a:pt x="5547653" y="0"/>
                </a:lnTo>
                <a:lnTo>
                  <a:pt x="5547653" y="6858000"/>
                </a:lnTo>
                <a:lnTo>
                  <a:pt x="0" y="68580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p:cNvSpPr>
            <a:spLocks noGrp="1"/>
          </p:cNvSpPr>
          <p:nvPr>
            <p:ph type="sldNum" sz="quarter" idx="10"/>
          </p:nvPr>
        </p:nvSpPr>
        <p:spPr/>
        <p:txBody>
          <a:bodyPr/>
          <a:lstStyle/>
          <a:p>
            <a:fld id="{70CE6C2B-F9E0-4745-82DE-17DE75690066}" type="slidenum">
              <a:rPr lang="en-US" smtClean="0"/>
              <a:pPr/>
              <a:t>‹#›</a:t>
            </a:fld>
            <a:endParaRPr lang="en-US"/>
          </a:p>
        </p:txBody>
      </p:sp>
      <p:sp>
        <p:nvSpPr>
          <p:cNvPr id="9" name="Text Placeholder 8"/>
          <p:cNvSpPr>
            <a:spLocks noGrp="1"/>
          </p:cNvSpPr>
          <p:nvPr>
            <p:ph type="body" sz="quarter" idx="11"/>
          </p:nvPr>
        </p:nvSpPr>
        <p:spPr>
          <a:xfrm>
            <a:off x="381000" y="1851024"/>
            <a:ext cx="6515100" cy="4606925"/>
          </a:xfrm>
        </p:spPr>
        <p:txBody>
          <a:bodyPr anchor="t">
            <a:normAutofit/>
          </a:bodyPr>
          <a:lstStyle>
            <a:lvl1pPr algn="l">
              <a:defRPr sz="3600"/>
            </a:lvl1pPr>
            <a:lvl2pPr marL="522287" indent="-457200" algn="l">
              <a:spcBef>
                <a:spcPts val="600"/>
              </a:spcBef>
              <a:spcAft>
                <a:spcPts val="600"/>
              </a:spcAft>
              <a:defRPr lang="en-US" sz="3200" kern="1200" dirty="0">
                <a:solidFill>
                  <a:schemeClr val="tx1"/>
                </a:solidFill>
                <a:latin typeface="+mn-lt"/>
                <a:ea typeface="+mn-ea"/>
                <a:cs typeface="+mn-cs"/>
              </a:defRPr>
            </a:lvl2pPr>
            <a:lvl3pPr algn="l">
              <a:defRPr sz="2800"/>
            </a:lvl3pPr>
            <a:lvl4pPr algn="l">
              <a:defRPr sz="3600"/>
            </a:lvl4pPr>
            <a:lvl5pPr algn="l">
              <a:defRPr sz="2400"/>
            </a:lvl5pPr>
          </a:lstStyle>
          <a:p>
            <a:pPr lvl="0"/>
            <a:r>
              <a:rPr lang="en-US" dirty="0"/>
              <a:t>Edit Master text styles</a:t>
            </a:r>
          </a:p>
          <a:p>
            <a:pPr marL="457200" lvl="1" indent="-392113" algn="l" defTabSz="914400" rtl="0" eaLnBrk="1" latinLnBrk="0" hangingPunct="1">
              <a:lnSpc>
                <a:spcPct val="100000"/>
              </a:lnSpc>
              <a:spcBef>
                <a:spcPts val="5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7A4689-61B4-4EEC-8CA0-6F228C30F43A}"/>
              </a:ext>
            </a:extLst>
          </p:cNvPr>
          <p:cNvSpPr>
            <a:spLocks noGrp="1"/>
          </p:cNvSpPr>
          <p:nvPr>
            <p:ph type="title"/>
          </p:nvPr>
        </p:nvSpPr>
        <p:spPr>
          <a:xfrm>
            <a:off x="381000" y="365125"/>
            <a:ext cx="7168116" cy="1120775"/>
          </a:xfrm>
        </p:spPr>
        <p:txBody>
          <a:bodyPr/>
          <a:lstStyle/>
          <a:p>
            <a:r>
              <a:rPr lang="en-US" dirty="0"/>
              <a:t>Click to edit Master title style</a:t>
            </a:r>
          </a:p>
        </p:txBody>
      </p:sp>
    </p:spTree>
    <p:extLst>
      <p:ext uri="{BB962C8B-B14F-4D97-AF65-F5344CB8AC3E}">
        <p14:creationId xmlns:p14="http://schemas.microsoft.com/office/powerpoint/2010/main" val="251153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5"/>
            <a:ext cx="11430000" cy="1120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485900"/>
            <a:ext cx="11430000" cy="4972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724400" y="6457950"/>
            <a:ext cx="2743200" cy="342900"/>
          </a:xfrm>
          <a:prstGeom prst="rect">
            <a:avLst/>
          </a:prstGeom>
        </p:spPr>
        <p:txBody>
          <a:bodyPr vert="horz" lIns="91440" tIns="45720" rIns="91440" bIns="45720" rtlCol="0" anchor="ctr"/>
          <a:lstStyle>
            <a:lvl1pPr algn="ctr">
              <a:defRPr sz="1200">
                <a:solidFill>
                  <a:schemeClr val="tx1"/>
                </a:solidFill>
              </a:defRPr>
            </a:lvl1pPr>
          </a:lstStyle>
          <a:p>
            <a:fld id="{4D9F3132-6A63-4BC8-8CFF-DBAC90010F6E}" type="slidenum">
              <a:rPr lang="en-US" smtClean="0"/>
              <a:t>‹#›</a:t>
            </a:fld>
            <a:endParaRPr lang="en-US" dirty="0"/>
          </a:p>
        </p:txBody>
      </p:sp>
    </p:spTree>
    <p:extLst>
      <p:ext uri="{BB962C8B-B14F-4D97-AF65-F5344CB8AC3E}">
        <p14:creationId xmlns:p14="http://schemas.microsoft.com/office/powerpoint/2010/main" val="31544677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99" r:id="rId7"/>
    <p:sldLayoutId id="2147483672" r:id="rId8"/>
    <p:sldLayoutId id="2147483698" r:id="rId9"/>
    <p:sldLayoutId id="2147483691" r:id="rId10"/>
    <p:sldLayoutId id="2147483673" r:id="rId11"/>
    <p:sldLayoutId id="2147483674" r:id="rId12"/>
    <p:sldLayoutId id="2147483675" r:id="rId13"/>
    <p:sldLayoutId id="2147483676" r:id="rId14"/>
    <p:sldLayoutId id="2147483690" r:id="rId15"/>
    <p:sldLayoutId id="2147483693" r:id="rId16"/>
    <p:sldLayoutId id="2147483697" r:id="rId17"/>
    <p:sldLayoutId id="2147483696" r:id="rId18"/>
    <p:sldLayoutId id="2147483677" r:id="rId19"/>
    <p:sldLayoutId id="2147483678" r:id="rId20"/>
    <p:sldLayoutId id="2147483679" r:id="rId21"/>
    <p:sldLayoutId id="2147483680" r:id="rId22"/>
    <p:sldLayoutId id="2147483681" r:id="rId23"/>
    <p:sldLayoutId id="2147483682" r:id="rId24"/>
    <p:sldLayoutId id="2147483683" r:id="rId25"/>
    <p:sldLayoutId id="2147483692" r:id="rId26"/>
    <p:sldLayoutId id="2147483684" r:id="rId27"/>
    <p:sldLayoutId id="2147483695" r:id="rId28"/>
    <p:sldLayoutId id="2147483694" r:id="rId29"/>
    <p:sldLayoutId id="2147483685" r:id="rId30"/>
    <p:sldLayoutId id="2147483686" r:id="rId31"/>
    <p:sldLayoutId id="2147483687" r:id="rId32"/>
    <p:sldLayoutId id="2147483689" r:id="rId33"/>
    <p:sldLayoutId id="2147483662" r:id="rId34"/>
    <p:sldLayoutId id="2147483663" r:id="rId35"/>
    <p:sldLayoutId id="2147483664" r:id="rId36"/>
    <p:sldLayoutId id="2147483700" r:id="rId37"/>
    <p:sldLayoutId id="2147483701"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1800"/>
        </a:spcBef>
        <a:spcAft>
          <a:spcPts val="1200"/>
        </a:spcAft>
        <a:buFont typeface="Arial" panose="020B0604020202020204" pitchFamily="34" charset="0"/>
        <a:buNone/>
        <a:defRPr sz="3600" kern="1200">
          <a:solidFill>
            <a:schemeClr val="tx1"/>
          </a:solidFill>
          <a:latin typeface="+mn-lt"/>
          <a:ea typeface="+mn-ea"/>
          <a:cs typeface="+mn-cs"/>
        </a:defRPr>
      </a:lvl1pPr>
      <a:lvl2pPr marL="741363" indent="-509588"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2pPr>
      <a:lvl3pPr marL="1711325" indent="-392113"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2400"/>
        </a:spcBef>
        <a:buFont typeface="Arial" panose="020B0604020202020204" pitchFamily="34" charset="0"/>
        <a:buNone/>
        <a:defRPr sz="3200" b="1" kern="1200">
          <a:solidFill>
            <a:schemeClr val="accent6"/>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4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guide id="5" orient="horz" pos="216">
          <p15:clr>
            <a:srgbClr val="F26B43"/>
          </p15:clr>
        </p15:guide>
        <p15:guide id="6" orient="horz" pos="40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mp"/><Relationship Id="rId1" Type="http://schemas.openxmlformats.org/officeDocument/2006/relationships/slideLayout" Target="../slideLayouts/slideLayout3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1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2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2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1.xml"/><Relationship Id="rId1" Type="http://schemas.openxmlformats.org/officeDocument/2006/relationships/video" Target="https://www.youtube.com/embed/7_Xw5tWsOQo?feature=oembed" TargetMode="Externa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openxmlformats.org/officeDocument/2006/relationships/hyperlink" Target="http://www.truthbeknown.com/" TargetMode="External"/><Relationship Id="rId4" Type="http://schemas.openxmlformats.org/officeDocument/2006/relationships/image" Target="../media/image68.jpeg"/></Relationships>
</file>

<file path=ppt/slides/_rels/slide2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37.xml"/><Relationship Id="rId4" Type="http://schemas.openxmlformats.org/officeDocument/2006/relationships/hyperlink" Target="http://www.truthbeknown.com/"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71.jpeg"/></Relationships>
</file>

<file path=ppt/slides/_rels/slide247.xml.rels><?xml version="1.0" encoding="UTF-8" standalone="yes"?>
<Relationships xmlns="http://schemas.openxmlformats.org/package/2006/relationships"><Relationship Id="rId3" Type="http://schemas.openxmlformats.org/officeDocument/2006/relationships/hyperlink" Target="http://www.truthbeknown.com/" TargetMode="External"/><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72.jpeg"/></Relationships>
</file>

<file path=ppt/slides/_rels/slide2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68.jpe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2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1.bin"/><Relationship Id="rId1" Type="http://schemas.openxmlformats.org/officeDocument/2006/relationships/slideLayout" Target="../slideLayouts/slideLayout28.xml"/></Relationships>
</file>

<file path=ppt/slides/_rels/slide28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bin"/><Relationship Id="rId1" Type="http://schemas.openxmlformats.org/officeDocument/2006/relationships/slideLayout" Target="../slideLayouts/slideLayout28.xml"/></Relationships>
</file>

<file path=ppt/slides/_rels/slide28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3.bin"/><Relationship Id="rId1" Type="http://schemas.openxmlformats.org/officeDocument/2006/relationships/slideLayout" Target="../slideLayouts/slideLayout28.xml"/></Relationships>
</file>

<file path=ppt/slides/_rels/slide28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4.bin"/><Relationship Id="rId1" Type="http://schemas.openxmlformats.org/officeDocument/2006/relationships/slideLayout" Target="../slideLayouts/slideLayout28.xml"/></Relationships>
</file>

<file path=ppt/slides/_rels/slide28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5.bin"/><Relationship Id="rId1" Type="http://schemas.openxmlformats.org/officeDocument/2006/relationships/slideLayout" Target="../slideLayouts/slideLayout28.xml"/></Relationships>
</file>

<file path=ppt/slides/_rels/slide28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6.bin"/><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9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7.bin"/><Relationship Id="rId1" Type="http://schemas.openxmlformats.org/officeDocument/2006/relationships/slideLayout" Target="../slideLayouts/slideLayout28.xml"/></Relationships>
</file>

<file path=ppt/slides/_rels/slide29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oleObject" Target="../embeddings/oleObject8.bin"/><Relationship Id="rId1" Type="http://schemas.openxmlformats.org/officeDocument/2006/relationships/slideLayout" Target="../slideLayouts/slideLayout28.xml"/></Relationships>
</file>

<file path=ppt/slides/_rels/slide29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9.bin"/><Relationship Id="rId1" Type="http://schemas.openxmlformats.org/officeDocument/2006/relationships/slideLayout" Target="../slideLayouts/slideLayout28.xml"/></Relationships>
</file>

<file path=ppt/slides/_rels/slide29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10.bin"/><Relationship Id="rId1" Type="http://schemas.openxmlformats.org/officeDocument/2006/relationships/slideLayout" Target="../slideLayouts/slideLayout28.xml"/></Relationships>
</file>

<file path=ppt/slides/_rels/slide29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11.bin"/><Relationship Id="rId1" Type="http://schemas.openxmlformats.org/officeDocument/2006/relationships/slideLayout" Target="../slideLayouts/slideLayout28.xml"/></Relationships>
</file>

<file path=ppt/slides/_rels/slide29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12.bin"/><Relationship Id="rId1" Type="http://schemas.openxmlformats.org/officeDocument/2006/relationships/slideLayout" Target="../slideLayouts/slideLayout28.xml"/></Relationships>
</file>

<file path=ppt/slides/_rels/slide29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13.bin"/><Relationship Id="rId1" Type="http://schemas.openxmlformats.org/officeDocument/2006/relationships/slideLayout" Target="../slideLayouts/slideLayout28.xml"/></Relationships>
</file>

<file path=ppt/slides/_rels/slide29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oleObject" Target="../embeddings/oleObject14.bin"/><Relationship Id="rId1" Type="http://schemas.openxmlformats.org/officeDocument/2006/relationships/slideLayout" Target="../slideLayouts/slideLayout28.xml"/></Relationships>
</file>

<file path=ppt/slides/_rels/slide29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15.bin"/><Relationship Id="rId1" Type="http://schemas.openxmlformats.org/officeDocument/2006/relationships/slideLayout" Target="../slideLayouts/slideLayout28.xml"/></Relationships>
</file>

<file path=ppt/slides/_rels/slide29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16.bin"/><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oleObject" Target="../embeddings/oleObject17.bin"/><Relationship Id="rId1" Type="http://schemas.openxmlformats.org/officeDocument/2006/relationships/slideLayout" Target="../slideLayouts/slideLayout28.xml"/></Relationships>
</file>

<file path=ppt/slides/_rels/slide30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18.bin"/><Relationship Id="rId1" Type="http://schemas.openxmlformats.org/officeDocument/2006/relationships/slideLayout" Target="../slideLayouts/slideLayout28.xml"/></Relationships>
</file>

<file path=ppt/slides/_rels/slide30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oleObject" Target="../embeddings/oleObject19.bin"/><Relationship Id="rId1" Type="http://schemas.openxmlformats.org/officeDocument/2006/relationships/slideLayout" Target="../slideLayouts/slideLayout2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shadowstats.com/" TargetMode="Externa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hyperlink" Target="https://www.fool.com/retirement/2016/10/31/heres-what-the-average-american-pays-in-taxes.aspx" TargetMode="Externa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hyperlink" Target="https://kotlikoff.net/wp-content/uploads/2019/03/The-2019-U.S.-Fiscal-Gap-Calculated-by-Laurence-Kotlikoff-and-Nils-Lehr.pdf" TargetMode="Externa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hyperlink" Target="http://ancienthistory.about.com/gi/o.htm?zi=1/XJ&amp;zTi=1&amp;sdn=ancienthistory&amp;cdn=education&amp;tm=157&amp;f=00&amp;su=p284.13.342.ip_&amp;tt=2&amp;bt=1&amp;bts=1&amp;zu=http://mappinghistory.uoregon.edu/english/EU/EU08-03.html" TargetMode="External"/><Relationship Id="rId2" Type="http://schemas.openxmlformats.org/officeDocument/2006/relationships/hyperlink" Target="http://www.suu.edu/faculty/bostick/Sample%20Essays/Fall%20of%20Roman%20Empire.htm" TargetMode="Externa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hyperlink" Target="http://www.ehow.com/about_5315424_history-continental-currency.html" TargetMode="Externa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hyperlink" Target="http://www.ehow.com/about_5315424_history-continental-currency.html" TargetMode="Externa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hyperlink" Target="http://www.ehow.com/about_5315424_history-continental-currency.html" TargetMode="Externa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hyperlink" Target="http://www.ehow.com/about_5315424_history-continental-currency.html" TargetMode="Externa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hyperlink" Target="http://www.ehow.com/about_5315424_history-continental-currency.html" TargetMode="Externa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717DFB-F254-482C-9565-CE240894305D}"/>
              </a:ext>
            </a:extLst>
          </p:cNvPr>
          <p:cNvSpPr>
            <a:spLocks noGrp="1"/>
          </p:cNvSpPr>
          <p:nvPr>
            <p:ph type="title"/>
          </p:nvPr>
        </p:nvSpPr>
        <p:spPr>
          <a:xfrm>
            <a:off x="381000" y="677863"/>
            <a:ext cx="11734800" cy="5502275"/>
          </a:xfrm>
          <a:effectLst>
            <a:outerShdw blurRad="50800" dist="38100" dir="2700000" algn="tl" rotWithShape="0">
              <a:prstClr val="black">
                <a:alpha val="40000"/>
              </a:prstClr>
            </a:outerShdw>
          </a:effectLst>
        </p:spPr>
        <p:txBody>
          <a:bodyPr>
            <a:normAutofit/>
          </a:bodyPr>
          <a:lstStyle/>
          <a:p>
            <a:r>
              <a:rPr lang="en-US" sz="6600" dirty="0"/>
              <a:t>New Retirement Rules 2022</a:t>
            </a:r>
          </a:p>
        </p:txBody>
      </p:sp>
    </p:spTree>
    <p:extLst>
      <p:ext uri="{BB962C8B-B14F-4D97-AF65-F5344CB8AC3E}">
        <p14:creationId xmlns:p14="http://schemas.microsoft.com/office/powerpoint/2010/main" val="313981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32C5FB-BD7F-445E-B0AA-F5FE8B24197F}"/>
              </a:ext>
            </a:extLst>
          </p:cNvPr>
          <p:cNvSpPr>
            <a:spLocks noGrp="1"/>
          </p:cNvSpPr>
          <p:nvPr>
            <p:ph type="body" sz="quarter" idx="11"/>
          </p:nvPr>
        </p:nvSpPr>
        <p:spPr>
          <a:xfrm>
            <a:off x="381000" y="1851024"/>
            <a:ext cx="5715000" cy="4606925"/>
          </a:xfrm>
        </p:spPr>
        <p:txBody>
          <a:bodyPr/>
          <a:lstStyle/>
          <a:p>
            <a:r>
              <a:rPr lang="en-US" b="1" dirty="0">
                <a:solidFill>
                  <a:schemeClr val="accent6"/>
                </a:solidFill>
              </a:rPr>
              <a:t>Currency: </a:t>
            </a:r>
            <a:r>
              <a:rPr lang="en-US" dirty="0"/>
              <a:t>Medium of Exchange; Used in Commerce to Buy and Sell</a:t>
            </a:r>
          </a:p>
          <a:p>
            <a:r>
              <a:rPr lang="en-US" b="1" dirty="0">
                <a:solidFill>
                  <a:schemeClr val="accent6"/>
                </a:solidFill>
              </a:rPr>
              <a:t>Money: </a:t>
            </a:r>
            <a:r>
              <a:rPr lang="en-US" dirty="0"/>
              <a:t>Good Store of Value Over Time</a:t>
            </a:r>
          </a:p>
        </p:txBody>
      </p:sp>
      <p:sp>
        <p:nvSpPr>
          <p:cNvPr id="3" name="Title 2">
            <a:extLst>
              <a:ext uri="{FF2B5EF4-FFF2-40B4-BE49-F238E27FC236}">
                <a16:creationId xmlns:a16="http://schemas.microsoft.com/office/drawing/2014/main" id="{D994F766-5A5D-4680-9304-A08B99FAEBD3}"/>
              </a:ext>
            </a:extLst>
          </p:cNvPr>
          <p:cNvSpPr>
            <a:spLocks noGrp="1"/>
          </p:cNvSpPr>
          <p:nvPr>
            <p:ph type="title"/>
          </p:nvPr>
        </p:nvSpPr>
        <p:spPr/>
        <p:txBody>
          <a:bodyPr/>
          <a:lstStyle/>
          <a:p>
            <a:r>
              <a:rPr lang="en-US" dirty="0"/>
              <a:t>Definitions</a:t>
            </a:r>
          </a:p>
        </p:txBody>
      </p:sp>
    </p:spTree>
    <p:extLst>
      <p:ext uri="{BB962C8B-B14F-4D97-AF65-F5344CB8AC3E}">
        <p14:creationId xmlns:p14="http://schemas.microsoft.com/office/powerpoint/2010/main" val="27849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Security:</a:t>
            </a:r>
            <a:br>
              <a:rPr lang="en-US" dirty="0"/>
            </a:br>
            <a:r>
              <a:rPr lang="en-US" dirty="0"/>
              <a:t>The New Rules and</a:t>
            </a:r>
            <a:br>
              <a:rPr lang="en-US" dirty="0"/>
            </a:br>
            <a:r>
              <a:rPr lang="en-US" dirty="0"/>
              <a:t>the Fading Opportunity</a:t>
            </a:r>
          </a:p>
        </p:txBody>
      </p:sp>
    </p:spTree>
    <p:extLst>
      <p:ext uri="{BB962C8B-B14F-4D97-AF65-F5344CB8AC3E}">
        <p14:creationId xmlns:p14="http://schemas.microsoft.com/office/powerpoint/2010/main" val="200963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2F26612-E06B-449F-9FB8-C12647D079E1}"/>
              </a:ext>
            </a:extLst>
          </p:cNvPr>
          <p:cNvSpPr>
            <a:spLocks noGrp="1"/>
          </p:cNvSpPr>
          <p:nvPr>
            <p:ph type="body" sz="quarter" idx="11"/>
          </p:nvPr>
        </p:nvSpPr>
        <p:spPr/>
        <p:txBody>
          <a:bodyPr/>
          <a:lstStyle/>
          <a:p>
            <a:pPr lvl="3"/>
            <a:r>
              <a:rPr lang="en-US" sz="4000" dirty="0"/>
              <a:t>Spousal Benefit</a:t>
            </a:r>
          </a:p>
          <a:p>
            <a:r>
              <a:rPr lang="en-US" dirty="0"/>
              <a:t>You can collect half of your spouse’s primary insurance amount at your normal retirement age provided your spouse is collecting benefits.</a:t>
            </a:r>
          </a:p>
        </p:txBody>
      </p:sp>
    </p:spTree>
    <p:extLst>
      <p:ext uri="{BB962C8B-B14F-4D97-AF65-F5344CB8AC3E}">
        <p14:creationId xmlns:p14="http://schemas.microsoft.com/office/powerpoint/2010/main" val="36375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235076-29F4-47CE-8FC3-FC424FEB3978}"/>
              </a:ext>
            </a:extLst>
          </p:cNvPr>
          <p:cNvSpPr>
            <a:spLocks noGrp="1"/>
          </p:cNvSpPr>
          <p:nvPr>
            <p:ph type="body" sz="quarter" idx="11"/>
          </p:nvPr>
        </p:nvSpPr>
        <p:spPr/>
        <p:txBody>
          <a:bodyPr/>
          <a:lstStyle/>
          <a:p>
            <a:r>
              <a:rPr lang="en-US" dirty="0"/>
              <a:t>A ”restricted application” for spousal benefit can only be collected if you were born prior to January 2, 1954.</a:t>
            </a:r>
          </a:p>
        </p:txBody>
      </p:sp>
    </p:spTree>
    <p:extLst>
      <p:ext uri="{BB962C8B-B14F-4D97-AF65-F5344CB8AC3E}">
        <p14:creationId xmlns:p14="http://schemas.microsoft.com/office/powerpoint/2010/main" val="20343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34B7C0-5989-4BED-B543-83A255B1D7F5}"/>
              </a:ext>
            </a:extLst>
          </p:cNvPr>
          <p:cNvSpPr>
            <a:spLocks noGrp="1"/>
          </p:cNvSpPr>
          <p:nvPr>
            <p:ph type="body" sz="quarter" idx="11"/>
          </p:nvPr>
        </p:nvSpPr>
        <p:spPr/>
        <p:txBody>
          <a:bodyPr/>
          <a:lstStyle/>
          <a:p>
            <a:r>
              <a:rPr lang="en-US" dirty="0"/>
              <a:t>If you were born January 2, 1954 or later, you cannot file a “restricted application” to collect only a spousal benefit. When you file for Social Security benefits, you will be “deemed” to be applying for the highest benefit for which you are eligible. (There are still valid maximization strategies to use however.)</a:t>
            </a:r>
          </a:p>
        </p:txBody>
      </p:sp>
    </p:spTree>
    <p:extLst>
      <p:ext uri="{BB962C8B-B14F-4D97-AF65-F5344CB8AC3E}">
        <p14:creationId xmlns:p14="http://schemas.microsoft.com/office/powerpoint/2010/main" val="32266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CEC969-0B87-4B23-ADC8-C26F9639B1F1}"/>
              </a:ext>
            </a:extLst>
          </p:cNvPr>
          <p:cNvSpPr>
            <a:spLocks noGrp="1"/>
          </p:cNvSpPr>
          <p:nvPr>
            <p:ph type="body" sz="quarter" idx="11"/>
          </p:nvPr>
        </p:nvSpPr>
        <p:spPr>
          <a:xfrm>
            <a:off x="381000" y="342900"/>
            <a:ext cx="11430000" cy="6115050"/>
          </a:xfrm>
        </p:spPr>
        <p:txBody>
          <a:bodyPr/>
          <a:lstStyle/>
          <a:p>
            <a:r>
              <a:rPr lang="en-US" dirty="0"/>
              <a:t>That means if you turn 66 January 1, 2020 or before, you may be able to file a ”restricted application” to draw only spousal benefits.</a:t>
            </a:r>
          </a:p>
          <a:p>
            <a:r>
              <a:rPr lang="en-US" dirty="0"/>
              <a:t>As you draw a spousal benefit, your primary insurance amount increases at a rate of 8% per year.</a:t>
            </a:r>
          </a:p>
        </p:txBody>
      </p:sp>
    </p:spTree>
    <p:extLst>
      <p:ext uri="{BB962C8B-B14F-4D97-AF65-F5344CB8AC3E}">
        <p14:creationId xmlns:p14="http://schemas.microsoft.com/office/powerpoint/2010/main" val="244146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Security </a:t>
            </a:r>
            <a:br>
              <a:rPr lang="en-US" dirty="0"/>
            </a:br>
            <a:r>
              <a:rPr lang="en-US" dirty="0"/>
              <a:t>Collection Case Studies</a:t>
            </a:r>
          </a:p>
        </p:txBody>
      </p:sp>
    </p:spTree>
    <p:extLst>
      <p:ext uri="{BB962C8B-B14F-4D97-AF65-F5344CB8AC3E}">
        <p14:creationId xmlns:p14="http://schemas.microsoft.com/office/powerpoint/2010/main" val="170425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536F0-C4F1-4EB9-A96E-8BA3F54EA169}"/>
              </a:ext>
            </a:extLst>
          </p:cNvPr>
          <p:cNvSpPr>
            <a:spLocks noGrp="1"/>
          </p:cNvSpPr>
          <p:nvPr>
            <p:ph type="title"/>
          </p:nvPr>
        </p:nvSpPr>
        <p:spPr>
          <a:xfrm>
            <a:off x="381000" y="365125"/>
            <a:ext cx="11430000" cy="1120775"/>
          </a:xfrm>
        </p:spPr>
        <p:txBody>
          <a:bodyPr/>
          <a:lstStyle/>
          <a:p>
            <a:r>
              <a:rPr lang="en-US" dirty="0"/>
              <a:t>Important Note</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The case studies presented here are for illustrative purposes only and should not be deemed to be Social Security collection advice. The best Social Security collection strategy for your own, individual situation is dependent on individual facts and circumstances and assumptions which may not be accurate. The assumptions used in these case studies assume a life expectancy to age 85 and a 3% annual inflation rate.</a:t>
            </a:r>
          </a:p>
        </p:txBody>
      </p:sp>
    </p:spTree>
    <p:extLst>
      <p:ext uri="{BB962C8B-B14F-4D97-AF65-F5344CB8AC3E}">
        <p14:creationId xmlns:p14="http://schemas.microsoft.com/office/powerpoint/2010/main" val="210375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1"/>
            <a:r>
              <a:rPr lang="en-US" dirty="0"/>
              <a:t>Janet is 66 years and 4 months old in 2022, which is her Normal Retirement Age.</a:t>
            </a:r>
          </a:p>
          <a:p>
            <a:pPr lvl="1"/>
            <a:r>
              <a:rPr lang="en-US" dirty="0"/>
              <a:t>She can collect Social Security Benefits of $25,435 annually at her present age.</a:t>
            </a:r>
          </a:p>
        </p:txBody>
      </p:sp>
      <p:pic>
        <p:nvPicPr>
          <p:cNvPr id="7" name="Picture Placeholder 6">
            <a:extLst>
              <a:ext uri="{FF2B5EF4-FFF2-40B4-BE49-F238E27FC236}">
                <a16:creationId xmlns:a16="http://schemas.microsoft.com/office/drawing/2014/main" id="{42CC0732-57AB-43E0-8651-6C4995BECD34}"/>
              </a:ext>
            </a:extLst>
          </p:cNvPr>
          <p:cNvPicPr>
            <a:picLocks noGrp="1" noChangeAspect="1"/>
          </p:cNvPicPr>
          <p:nvPr>
            <p:ph type="pic" sz="quarter" idx="12"/>
          </p:nvPr>
        </p:nvPicPr>
        <p:blipFill>
          <a:blip r:embed="rId2"/>
          <a:srcRect t="9" b="9"/>
          <a:stretch>
            <a:fillRect/>
          </a:stretch>
        </p:blipFill>
        <p:spPr/>
      </p:pic>
      <p:sp>
        <p:nvSpPr>
          <p:cNvPr id="2" name="Title 1"/>
          <p:cNvSpPr>
            <a:spLocks noGrp="1"/>
          </p:cNvSpPr>
          <p:nvPr>
            <p:ph type="title"/>
          </p:nvPr>
        </p:nvSpPr>
        <p:spPr/>
        <p:txBody>
          <a:bodyPr/>
          <a:lstStyle/>
          <a:p>
            <a:r>
              <a:rPr lang="en-US" dirty="0"/>
              <a:t>Case Study Number One:</a:t>
            </a:r>
          </a:p>
        </p:txBody>
      </p:sp>
    </p:spTree>
    <p:extLst>
      <p:ext uri="{BB962C8B-B14F-4D97-AF65-F5344CB8AC3E}">
        <p14:creationId xmlns:p14="http://schemas.microsoft.com/office/powerpoint/2010/main" val="1599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2324100"/>
          </a:xfrm>
        </p:spPr>
        <p:txBody>
          <a:bodyPr>
            <a:normAutofit/>
          </a:bodyPr>
          <a:lstStyle/>
          <a:p>
            <a:r>
              <a:rPr lang="en-US" sz="3200" dirty="0"/>
              <a:t>If Janet were to wait to collect Social Security Benefits until the following ages here is what her corresponding benefit might be:</a:t>
            </a:r>
          </a:p>
        </p:txBody>
      </p:sp>
      <p:graphicFrame>
        <p:nvGraphicFramePr>
          <p:cNvPr id="4" name="Table 3"/>
          <p:cNvGraphicFramePr>
            <a:graphicFrameLocks noGrp="1"/>
          </p:cNvGraphicFramePr>
          <p:nvPr/>
        </p:nvGraphicFramePr>
        <p:xfrm>
          <a:off x="381000" y="2667000"/>
          <a:ext cx="5715000" cy="3161855"/>
        </p:xfrm>
        <a:graphic>
          <a:graphicData uri="http://schemas.openxmlformats.org/drawingml/2006/table">
            <a:tbl>
              <a:tblPr firstRow="1" bandRow="1">
                <a:tableStyleId>{68D230F3-CF80-4859-8CE7-A43EE81993B5}</a:tableStyleId>
              </a:tblPr>
              <a:tblGrid>
                <a:gridCol w="2038874">
                  <a:extLst>
                    <a:ext uri="{9D8B030D-6E8A-4147-A177-3AD203B41FA5}">
                      <a16:colId xmlns:a16="http://schemas.microsoft.com/office/drawing/2014/main" val="20000"/>
                    </a:ext>
                  </a:extLst>
                </a:gridCol>
                <a:gridCol w="3676126">
                  <a:extLst>
                    <a:ext uri="{9D8B030D-6E8A-4147-A177-3AD203B41FA5}">
                      <a16:colId xmlns:a16="http://schemas.microsoft.com/office/drawing/2014/main" val="20001"/>
                    </a:ext>
                  </a:extLst>
                </a:gridCol>
              </a:tblGrid>
              <a:tr h="632371">
                <a:tc>
                  <a:txBody>
                    <a:bodyPr/>
                    <a:lstStyle/>
                    <a:p>
                      <a:pPr algn="l"/>
                      <a:r>
                        <a:rPr lang="en-US" sz="2400" dirty="0"/>
                        <a:t>Age</a:t>
                      </a:r>
                    </a:p>
                  </a:txBody>
                  <a:tcPr anchor="ctr"/>
                </a:tc>
                <a:tc>
                  <a:txBody>
                    <a:bodyPr/>
                    <a:lstStyle/>
                    <a:p>
                      <a:pPr algn="l"/>
                      <a:r>
                        <a:rPr lang="en-US" sz="2400" dirty="0"/>
                        <a:t>Annual Benefit</a:t>
                      </a:r>
                    </a:p>
                  </a:txBody>
                  <a:tcPr anchor="ctr"/>
                </a:tc>
                <a:extLst>
                  <a:ext uri="{0D108BD9-81ED-4DB2-BD59-A6C34878D82A}">
                    <a16:rowId xmlns:a16="http://schemas.microsoft.com/office/drawing/2014/main" val="10000"/>
                  </a:ext>
                </a:extLst>
              </a:tr>
              <a:tr h="632371">
                <a:tc>
                  <a:txBody>
                    <a:bodyPr/>
                    <a:lstStyle/>
                    <a:p>
                      <a:pPr algn="l"/>
                      <a:r>
                        <a:rPr lang="en-US" sz="2400" dirty="0"/>
                        <a:t>67</a:t>
                      </a:r>
                    </a:p>
                  </a:txBody>
                  <a:tcPr anchor="ctr"/>
                </a:tc>
                <a:tc>
                  <a:txBody>
                    <a:bodyPr/>
                    <a:lstStyle/>
                    <a:p>
                      <a:pPr algn="l"/>
                      <a:r>
                        <a:rPr lang="en-US" sz="2400" dirty="0"/>
                        <a:t>$27,139</a:t>
                      </a:r>
                    </a:p>
                  </a:txBody>
                  <a:tcPr anchor="ctr"/>
                </a:tc>
                <a:extLst>
                  <a:ext uri="{0D108BD9-81ED-4DB2-BD59-A6C34878D82A}">
                    <a16:rowId xmlns:a16="http://schemas.microsoft.com/office/drawing/2014/main" val="10001"/>
                  </a:ext>
                </a:extLst>
              </a:tr>
              <a:tr h="632371">
                <a:tc>
                  <a:txBody>
                    <a:bodyPr/>
                    <a:lstStyle/>
                    <a:p>
                      <a:pPr algn="l"/>
                      <a:r>
                        <a:rPr lang="en-US" sz="2400" dirty="0"/>
                        <a:t>68</a:t>
                      </a:r>
                    </a:p>
                  </a:txBody>
                  <a:tcPr anchor="ctr"/>
                </a:tc>
                <a:tc>
                  <a:txBody>
                    <a:bodyPr/>
                    <a:lstStyle/>
                    <a:p>
                      <a:pPr algn="l"/>
                      <a:r>
                        <a:rPr lang="en-US" sz="2400" dirty="0"/>
                        <a:t>$28,957</a:t>
                      </a:r>
                    </a:p>
                  </a:txBody>
                  <a:tcPr anchor="ctr"/>
                </a:tc>
                <a:extLst>
                  <a:ext uri="{0D108BD9-81ED-4DB2-BD59-A6C34878D82A}">
                    <a16:rowId xmlns:a16="http://schemas.microsoft.com/office/drawing/2014/main" val="10002"/>
                  </a:ext>
                </a:extLst>
              </a:tr>
              <a:tr h="632371">
                <a:tc>
                  <a:txBody>
                    <a:bodyPr/>
                    <a:lstStyle/>
                    <a:p>
                      <a:pPr algn="l"/>
                      <a:r>
                        <a:rPr lang="en-US" sz="2400" dirty="0"/>
                        <a:t>69</a:t>
                      </a:r>
                    </a:p>
                  </a:txBody>
                  <a:tcPr anchor="ctr"/>
                </a:tc>
                <a:tc>
                  <a:txBody>
                    <a:bodyPr/>
                    <a:lstStyle/>
                    <a:p>
                      <a:pPr algn="l"/>
                      <a:r>
                        <a:rPr lang="en-US" sz="2400" dirty="0"/>
                        <a:t>$31,139</a:t>
                      </a:r>
                    </a:p>
                  </a:txBody>
                  <a:tcPr anchor="ctr"/>
                </a:tc>
                <a:extLst>
                  <a:ext uri="{0D108BD9-81ED-4DB2-BD59-A6C34878D82A}">
                    <a16:rowId xmlns:a16="http://schemas.microsoft.com/office/drawing/2014/main" val="10003"/>
                  </a:ext>
                </a:extLst>
              </a:tr>
              <a:tr h="632371">
                <a:tc>
                  <a:txBody>
                    <a:bodyPr/>
                    <a:lstStyle/>
                    <a:p>
                      <a:pPr algn="l"/>
                      <a:r>
                        <a:rPr lang="en-US" sz="2400" dirty="0"/>
                        <a:t>70</a:t>
                      </a:r>
                    </a:p>
                  </a:txBody>
                  <a:tcPr anchor="ctr"/>
                </a:tc>
                <a:tc>
                  <a:txBody>
                    <a:bodyPr/>
                    <a:lstStyle/>
                    <a:p>
                      <a:pPr algn="l"/>
                      <a:r>
                        <a:rPr lang="en-US" sz="2400" dirty="0"/>
                        <a:t>$33,321</a:t>
                      </a:r>
                    </a:p>
                  </a:txBody>
                  <a:tcPr anchor="ct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9E4D96EE-3623-47DA-AE7B-87E4F4C89335}"/>
              </a:ext>
            </a:extLst>
          </p:cNvPr>
          <p:cNvSpPr/>
          <p:nvPr/>
        </p:nvSpPr>
        <p:spPr>
          <a:xfrm>
            <a:off x="381000" y="6096000"/>
            <a:ext cx="5634876" cy="369332"/>
          </a:xfrm>
          <a:prstGeom prst="rect">
            <a:avLst/>
          </a:prstGeom>
        </p:spPr>
        <p:txBody>
          <a:bodyPr wrap="none">
            <a:spAutoFit/>
          </a:bodyPr>
          <a:lstStyle/>
          <a:p>
            <a:r>
              <a:rPr lang="en-US" dirty="0"/>
              <a:t>Assumes no adjustment for a cost of living increase.</a:t>
            </a:r>
          </a:p>
        </p:txBody>
      </p:sp>
      <p:pic>
        <p:nvPicPr>
          <p:cNvPr id="8" name="Picture Placeholder 6">
            <a:extLst>
              <a:ext uri="{FF2B5EF4-FFF2-40B4-BE49-F238E27FC236}">
                <a16:creationId xmlns:a16="http://schemas.microsoft.com/office/drawing/2014/main" id="{3D18FF6E-2F3B-4255-8FD6-380F0102A13C}"/>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128765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3924300"/>
          </a:xfrm>
        </p:spPr>
        <p:txBody>
          <a:bodyPr>
            <a:normAutofit/>
          </a:bodyPr>
          <a:lstStyle/>
          <a:p>
            <a:r>
              <a:rPr lang="en-US" sz="3200" dirty="0"/>
              <a:t>Let’s assume Janet lives to age 85 and compare total benefits collected based on a collection start date of age 66 </a:t>
            </a:r>
            <a:r>
              <a:rPr lang="en-US" sz="3200" dirty="0" err="1"/>
              <a:t>yrs</a:t>
            </a:r>
            <a:r>
              <a:rPr lang="en-US" sz="3200" dirty="0"/>
              <a:t> and 4 months and a collection start date of age 70.</a:t>
            </a:r>
          </a:p>
        </p:txBody>
      </p:sp>
      <p:pic>
        <p:nvPicPr>
          <p:cNvPr id="8" name="Picture Placeholder 6">
            <a:extLst>
              <a:ext uri="{FF2B5EF4-FFF2-40B4-BE49-F238E27FC236}">
                <a16:creationId xmlns:a16="http://schemas.microsoft.com/office/drawing/2014/main" id="{0BA5AA35-D6C4-4700-AD27-E7D016D3DF62}"/>
              </a:ext>
            </a:extLst>
          </p:cNvPr>
          <p:cNvPicPr>
            <a:picLocks noGrp="1" noChangeAspect="1"/>
          </p:cNvPicPr>
          <p:nvPr>
            <p:ph type="pic" sz="quarter" idx="12"/>
          </p:nvPr>
        </p:nvPicPr>
        <p:blipFill>
          <a:blip r:embed="rId2"/>
          <a:srcRect t="9" b="9"/>
          <a:stretch>
            <a:fillRect/>
          </a:stretch>
        </p:blipFill>
        <p:spPr/>
      </p:pic>
      <p:sp>
        <p:nvSpPr>
          <p:cNvPr id="6" name="Rectangle: Rounded Corners 5">
            <a:extLst>
              <a:ext uri="{FF2B5EF4-FFF2-40B4-BE49-F238E27FC236}">
                <a16:creationId xmlns:a16="http://schemas.microsoft.com/office/drawing/2014/main" id="{255DDFBF-7CF5-48D1-BC8F-0C90C8A0DFC7}"/>
              </a:ext>
            </a:extLst>
          </p:cNvPr>
          <p:cNvSpPr/>
          <p:nvPr/>
        </p:nvSpPr>
        <p:spPr>
          <a:xfrm>
            <a:off x="4495800" y="4267200"/>
            <a:ext cx="3827718" cy="281940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Total Benefits Collected</a:t>
            </a:r>
            <a:br>
              <a:rPr lang="en-US" sz="2400" dirty="0"/>
            </a:br>
            <a:r>
              <a:rPr lang="en-US" sz="2400" dirty="0"/>
              <a:t>if starting at age 70:</a:t>
            </a:r>
          </a:p>
          <a:p>
            <a:pPr algn="ctr">
              <a:spcAft>
                <a:spcPts val="600"/>
              </a:spcAft>
            </a:pPr>
            <a:r>
              <a:rPr lang="en-US" sz="4400" b="1" dirty="0"/>
              <a:t>$499,815</a:t>
            </a:r>
          </a:p>
        </p:txBody>
      </p:sp>
      <p:sp>
        <p:nvSpPr>
          <p:cNvPr id="5" name="Rectangle: Rounded Corners 4">
            <a:extLst>
              <a:ext uri="{FF2B5EF4-FFF2-40B4-BE49-F238E27FC236}">
                <a16:creationId xmlns:a16="http://schemas.microsoft.com/office/drawing/2014/main" id="{1FAD3772-01F3-4936-90F9-96EDE7851B0C}"/>
              </a:ext>
            </a:extLst>
          </p:cNvPr>
          <p:cNvSpPr/>
          <p:nvPr/>
        </p:nvSpPr>
        <p:spPr>
          <a:xfrm>
            <a:off x="366823" y="4267200"/>
            <a:ext cx="3827718" cy="2819400"/>
          </a:xfrm>
          <a:prstGeom prst="roundRect">
            <a:avLst>
              <a:gd name="adj" fmla="val 9900"/>
            </a:avLst>
          </a:prstGeom>
          <a:solidFill>
            <a:schemeClr val="accent3"/>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Total Benefits Collected</a:t>
            </a:r>
            <a:br>
              <a:rPr lang="en-US" sz="2400" dirty="0"/>
            </a:br>
            <a:r>
              <a:rPr lang="en-US" sz="2400" dirty="0"/>
              <a:t>if starting at age 66 </a:t>
            </a:r>
            <a:r>
              <a:rPr lang="en-US" sz="2400" dirty="0" err="1"/>
              <a:t>yrs</a:t>
            </a:r>
            <a:r>
              <a:rPr lang="en-US" sz="2400" dirty="0"/>
              <a:t> </a:t>
            </a:r>
            <a:r>
              <a:rPr lang="en-US" sz="2400"/>
              <a:t>and 4 </a:t>
            </a:r>
            <a:r>
              <a:rPr lang="en-US" sz="2400" dirty="0"/>
              <a:t>months:</a:t>
            </a:r>
          </a:p>
          <a:p>
            <a:pPr algn="ctr">
              <a:spcAft>
                <a:spcPts val="600"/>
              </a:spcAft>
            </a:pPr>
            <a:r>
              <a:rPr lang="en-US" sz="4400" b="1" dirty="0"/>
              <a:t>$479,120</a:t>
            </a:r>
          </a:p>
        </p:txBody>
      </p:sp>
    </p:spTree>
    <p:extLst>
      <p:ext uri="{BB962C8B-B14F-4D97-AF65-F5344CB8AC3E}">
        <p14:creationId xmlns:p14="http://schemas.microsoft.com/office/powerpoint/2010/main" val="1482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42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a:bodyPr>
          <a:lstStyle/>
          <a:p>
            <a:r>
              <a:rPr lang="en-US" dirty="0"/>
              <a:t>The Federal Reserve became the nation’s third central bank.</a:t>
            </a:r>
          </a:p>
          <a:p>
            <a:r>
              <a:rPr lang="en-US" dirty="0"/>
              <a:t>The Federal Reserve is not a government agency. It is a group of private bankers that control monetary policy.</a:t>
            </a:r>
          </a:p>
        </p:txBody>
      </p:sp>
      <p:sp>
        <p:nvSpPr>
          <p:cNvPr id="2" name="Title 1"/>
          <p:cNvSpPr>
            <a:spLocks noGrp="1"/>
          </p:cNvSpPr>
          <p:nvPr>
            <p:ph type="title"/>
          </p:nvPr>
        </p:nvSpPr>
        <p:spPr/>
        <p:txBody>
          <a:bodyPr>
            <a:normAutofit fontScale="90000"/>
          </a:bodyPr>
          <a:lstStyle/>
          <a:p>
            <a:r>
              <a:rPr lang="en-US" dirty="0"/>
              <a:t>Let’s Go Back in Time to 1913</a:t>
            </a:r>
          </a:p>
        </p:txBody>
      </p:sp>
    </p:spTree>
    <p:extLst>
      <p:ext uri="{BB962C8B-B14F-4D97-AF65-F5344CB8AC3E}">
        <p14:creationId xmlns:p14="http://schemas.microsoft.com/office/powerpoint/2010/main" val="779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3924300"/>
          </a:xfrm>
        </p:spPr>
        <p:txBody>
          <a:bodyPr/>
          <a:lstStyle/>
          <a:p>
            <a:r>
              <a:rPr lang="en-US" dirty="0"/>
              <a:t>Now, let’s look at the “breakeven point” in non-inflation adjusted dollars</a:t>
            </a:r>
          </a:p>
        </p:txBody>
      </p:sp>
      <p:pic>
        <p:nvPicPr>
          <p:cNvPr id="9" name="Picture Placeholder 6">
            <a:extLst>
              <a:ext uri="{FF2B5EF4-FFF2-40B4-BE49-F238E27FC236}">
                <a16:creationId xmlns:a16="http://schemas.microsoft.com/office/drawing/2014/main" id="{7EF894F3-E21F-4E1C-A452-145F01891F37}"/>
              </a:ext>
            </a:extLst>
          </p:cNvPr>
          <p:cNvPicPr>
            <a:picLocks noGrp="1" noChangeAspect="1"/>
          </p:cNvPicPr>
          <p:nvPr>
            <p:ph type="pic" sz="quarter" idx="12"/>
          </p:nvPr>
        </p:nvPicPr>
        <p:blipFill>
          <a:blip r:embed="rId2"/>
          <a:srcRect t="9" b="9"/>
          <a:stretch>
            <a:fillRect/>
          </a:stretch>
        </p:blipFill>
        <p:spPr/>
      </p:pic>
      <p:sp>
        <p:nvSpPr>
          <p:cNvPr id="5" name="Rectangle: Rounded Corners 4">
            <a:extLst>
              <a:ext uri="{FF2B5EF4-FFF2-40B4-BE49-F238E27FC236}">
                <a16:creationId xmlns:a16="http://schemas.microsoft.com/office/drawing/2014/main" id="{07CEB662-2DE7-44BE-87B6-FC99072FECFB}"/>
              </a:ext>
            </a:extLst>
          </p:cNvPr>
          <p:cNvSpPr/>
          <p:nvPr/>
        </p:nvSpPr>
        <p:spPr>
          <a:xfrm>
            <a:off x="381000" y="4267200"/>
            <a:ext cx="3352800" cy="310515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Additional annual benefit at age 70</a:t>
            </a:r>
          </a:p>
          <a:p>
            <a:pPr algn="ctr">
              <a:spcAft>
                <a:spcPts val="600"/>
              </a:spcAft>
            </a:pPr>
            <a:r>
              <a:rPr lang="en-US" sz="4400" b="1" dirty="0"/>
              <a:t>$7,886</a:t>
            </a:r>
          </a:p>
        </p:txBody>
      </p:sp>
      <p:sp>
        <p:nvSpPr>
          <p:cNvPr id="6" name="Rectangle: Rounded Corners 5">
            <a:extLst>
              <a:ext uri="{FF2B5EF4-FFF2-40B4-BE49-F238E27FC236}">
                <a16:creationId xmlns:a16="http://schemas.microsoft.com/office/drawing/2014/main" id="{49F99E04-18E2-4649-A7A8-902783DC5983}"/>
              </a:ext>
            </a:extLst>
          </p:cNvPr>
          <p:cNvSpPr/>
          <p:nvPr/>
        </p:nvSpPr>
        <p:spPr>
          <a:xfrm>
            <a:off x="3924300" y="4267200"/>
            <a:ext cx="3657600" cy="310515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Benefits collected from age 66 </a:t>
            </a:r>
            <a:r>
              <a:rPr lang="en-US" sz="2400" dirty="0" err="1"/>
              <a:t>yrs</a:t>
            </a:r>
            <a:r>
              <a:rPr lang="en-US" sz="2400" dirty="0"/>
              <a:t> and 4 </a:t>
            </a:r>
            <a:r>
              <a:rPr lang="en-US" sz="2400" dirty="0" err="1"/>
              <a:t>mos</a:t>
            </a:r>
            <a:r>
              <a:rPr lang="en-US" sz="2400" dirty="0"/>
              <a:t> to age 70</a:t>
            </a:r>
          </a:p>
          <a:p>
            <a:pPr algn="ctr">
              <a:spcAft>
                <a:spcPts val="600"/>
              </a:spcAft>
            </a:pPr>
            <a:r>
              <a:rPr lang="en-US" sz="4400" b="1" dirty="0"/>
              <a:t>$97,500</a:t>
            </a:r>
          </a:p>
        </p:txBody>
      </p:sp>
      <p:sp>
        <p:nvSpPr>
          <p:cNvPr id="8" name="Rectangle: Rounded Corners 7">
            <a:extLst>
              <a:ext uri="{FF2B5EF4-FFF2-40B4-BE49-F238E27FC236}">
                <a16:creationId xmlns:a16="http://schemas.microsoft.com/office/drawing/2014/main" id="{F5B4F61C-F243-4A08-A4C4-74E091779C90}"/>
              </a:ext>
            </a:extLst>
          </p:cNvPr>
          <p:cNvSpPr/>
          <p:nvPr/>
        </p:nvSpPr>
        <p:spPr>
          <a:xfrm>
            <a:off x="7772400" y="4267200"/>
            <a:ext cx="2819400" cy="310515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Years to</a:t>
            </a:r>
            <a:br>
              <a:rPr lang="en-US" sz="2400" dirty="0"/>
            </a:br>
            <a:r>
              <a:rPr lang="en-US" sz="2400" dirty="0"/>
              <a:t>break even</a:t>
            </a:r>
          </a:p>
          <a:p>
            <a:pPr algn="ctr">
              <a:spcAft>
                <a:spcPts val="600"/>
              </a:spcAft>
            </a:pPr>
            <a:r>
              <a:rPr lang="en-US" sz="4400" b="1" dirty="0"/>
              <a:t>12.36</a:t>
            </a:r>
          </a:p>
        </p:txBody>
      </p:sp>
    </p:spTree>
    <p:extLst>
      <p:ext uri="{BB962C8B-B14F-4D97-AF65-F5344CB8AC3E}">
        <p14:creationId xmlns:p14="http://schemas.microsoft.com/office/powerpoint/2010/main" val="106906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42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42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2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lvl="1"/>
            <a:r>
              <a:rPr lang="en-US" dirty="0"/>
              <a:t>David turned 66 years old on January 1, 2020</a:t>
            </a:r>
          </a:p>
          <a:p>
            <a:pPr lvl="1"/>
            <a:r>
              <a:rPr lang="en-US" dirty="0"/>
              <a:t>Sarah is 65 years old</a:t>
            </a:r>
          </a:p>
          <a:p>
            <a:pPr lvl="1"/>
            <a:r>
              <a:rPr lang="en-US" dirty="0"/>
              <a:t>Sarah began collecting Social Security benefits at age 62.</a:t>
            </a:r>
          </a:p>
          <a:p>
            <a:pPr lvl="1"/>
            <a:r>
              <a:rPr lang="en-US" dirty="0"/>
              <a:t>David can file a restricted application to collect Social Security Benefits.</a:t>
            </a:r>
          </a:p>
        </p:txBody>
      </p:sp>
      <p:pic>
        <p:nvPicPr>
          <p:cNvPr id="11" name="Picture Placeholder 10">
            <a:extLst>
              <a:ext uri="{FF2B5EF4-FFF2-40B4-BE49-F238E27FC236}">
                <a16:creationId xmlns:a16="http://schemas.microsoft.com/office/drawing/2014/main" id="{28B28E1F-8D0C-4181-96A5-5804C05049AE}"/>
              </a:ext>
            </a:extLst>
          </p:cNvPr>
          <p:cNvPicPr>
            <a:picLocks noGrp="1" noChangeAspect="1"/>
          </p:cNvPicPr>
          <p:nvPr>
            <p:ph type="pic" sz="quarter" idx="12"/>
          </p:nvPr>
        </p:nvPicPr>
        <p:blipFill rotWithShape="1">
          <a:blip r:embed="rId2"/>
          <a:srcRect l="23040" r="23040"/>
          <a:stretch/>
        </p:blipFill>
        <p:spPr/>
      </p:pic>
      <p:sp>
        <p:nvSpPr>
          <p:cNvPr id="2" name="Title 1"/>
          <p:cNvSpPr>
            <a:spLocks noGrp="1"/>
          </p:cNvSpPr>
          <p:nvPr>
            <p:ph type="title"/>
          </p:nvPr>
        </p:nvSpPr>
        <p:spPr/>
        <p:txBody>
          <a:bodyPr/>
          <a:lstStyle/>
          <a:p>
            <a:r>
              <a:rPr lang="en-US" dirty="0"/>
              <a:t>Case Study Number Two:</a:t>
            </a:r>
          </a:p>
        </p:txBody>
      </p:sp>
    </p:spTree>
    <p:extLst>
      <p:ext uri="{BB962C8B-B14F-4D97-AF65-F5344CB8AC3E}">
        <p14:creationId xmlns:p14="http://schemas.microsoft.com/office/powerpoint/2010/main" val="69522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4953000" cy="6115050"/>
          </a:xfrm>
        </p:spPr>
        <p:txBody>
          <a:bodyPr/>
          <a:lstStyle/>
          <a:p>
            <a:r>
              <a:rPr lang="en-US" dirty="0"/>
              <a:t>David can collect spousal benefits until he is 70 years old. </a:t>
            </a:r>
          </a:p>
        </p:txBody>
      </p:sp>
      <p:pic>
        <p:nvPicPr>
          <p:cNvPr id="4" name="Picture Placeholder 10">
            <a:extLst>
              <a:ext uri="{FF2B5EF4-FFF2-40B4-BE49-F238E27FC236}">
                <a16:creationId xmlns:a16="http://schemas.microsoft.com/office/drawing/2014/main" id="{C8CDB21F-18A0-4530-AFE1-5304BC87F13F}"/>
              </a:ext>
            </a:extLst>
          </p:cNvPr>
          <p:cNvPicPr>
            <a:picLocks noGrp="1" noChangeAspect="1"/>
          </p:cNvPicPr>
          <p:nvPr>
            <p:ph type="pic" sz="quarter" idx="12"/>
          </p:nvPr>
        </p:nvPicPr>
        <p:blipFill>
          <a:blip r:embed="rId2"/>
          <a:srcRect l="23040" r="23040"/>
          <a:stretch>
            <a:fillRect/>
          </a:stretch>
        </p:blipFill>
        <p:spPr>
          <a:xfrm>
            <a:off x="6643688" y="0"/>
            <a:ext cx="5548312" cy="6858000"/>
          </a:xfrm>
        </p:spPr>
      </p:pic>
    </p:spTree>
    <p:extLst>
      <p:ext uri="{BB962C8B-B14F-4D97-AF65-F5344CB8AC3E}">
        <p14:creationId xmlns:p14="http://schemas.microsoft.com/office/powerpoint/2010/main" val="67955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705600" cy="6115050"/>
          </a:xfrm>
        </p:spPr>
        <p:txBody>
          <a:bodyPr/>
          <a:lstStyle/>
          <a:p>
            <a:pPr lvl="1"/>
            <a:r>
              <a:rPr lang="en-US" dirty="0"/>
              <a:t>By collecting spousal benefits, David’s primary benefit continues to grow at a rate of .67% in monthly simple to age 70.</a:t>
            </a:r>
          </a:p>
          <a:p>
            <a:pPr lvl="1"/>
            <a:r>
              <a:rPr lang="en-US" dirty="0"/>
              <a:t>This is a “free” spousal benefit of which many folks are unaware. </a:t>
            </a:r>
          </a:p>
        </p:txBody>
      </p:sp>
      <p:pic>
        <p:nvPicPr>
          <p:cNvPr id="4" name="Picture Placeholder 10">
            <a:extLst>
              <a:ext uri="{FF2B5EF4-FFF2-40B4-BE49-F238E27FC236}">
                <a16:creationId xmlns:a16="http://schemas.microsoft.com/office/drawing/2014/main" id="{C1CCFF7D-3371-45CB-91E8-906E22AA2CBE}"/>
              </a:ext>
            </a:extLst>
          </p:cNvPr>
          <p:cNvPicPr>
            <a:picLocks noGrp="1" noChangeAspect="1"/>
          </p:cNvPicPr>
          <p:nvPr>
            <p:ph type="pic" sz="quarter" idx="12"/>
          </p:nvPr>
        </p:nvPicPr>
        <p:blipFill rotWithShape="1">
          <a:blip r:embed="rId2"/>
          <a:srcRect l="23040" r="23040"/>
          <a:stretch/>
        </p:blipFill>
        <p:spPr>
          <a:xfrm>
            <a:off x="6644348" y="0"/>
            <a:ext cx="5547653" cy="6858000"/>
          </a:xfrm>
        </p:spPr>
      </p:pic>
    </p:spTree>
    <p:extLst>
      <p:ext uri="{BB962C8B-B14F-4D97-AF65-F5344CB8AC3E}">
        <p14:creationId xmlns:p14="http://schemas.microsoft.com/office/powerpoint/2010/main" val="9315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16D1-C72E-4E38-95E5-213AE1B4FD0D}"/>
              </a:ext>
            </a:extLst>
          </p:cNvPr>
          <p:cNvSpPr>
            <a:spLocks noGrp="1"/>
          </p:cNvSpPr>
          <p:nvPr>
            <p:ph type="title"/>
          </p:nvPr>
        </p:nvSpPr>
        <p:spPr/>
        <p:txBody>
          <a:bodyPr/>
          <a:lstStyle/>
          <a:p>
            <a:r>
              <a:rPr lang="en-US" dirty="0"/>
              <a:t>Let’s compare outcomes.</a:t>
            </a:r>
          </a:p>
        </p:txBody>
      </p:sp>
      <p:sp>
        <p:nvSpPr>
          <p:cNvPr id="3" name="Text Placeholder 2"/>
          <p:cNvSpPr>
            <a:spLocks noGrp="1"/>
          </p:cNvSpPr>
          <p:nvPr>
            <p:ph type="body" sz="quarter" idx="11"/>
          </p:nvPr>
        </p:nvSpPr>
        <p:spPr>
          <a:xfrm>
            <a:off x="381000" y="1143000"/>
            <a:ext cx="11430000" cy="1828800"/>
          </a:xfrm>
        </p:spPr>
        <p:txBody>
          <a:bodyPr anchor="ctr">
            <a:normAutofit/>
          </a:bodyPr>
          <a:lstStyle/>
          <a:p>
            <a:r>
              <a:rPr lang="en-US" sz="3200" dirty="0"/>
              <a:t>If David began collecting his own primary Social Security benefits at age 66 and Sarah continued to collect her benefits; their income from Social Security might look like this:</a:t>
            </a:r>
          </a:p>
        </p:txBody>
      </p:sp>
      <p:graphicFrame>
        <p:nvGraphicFramePr>
          <p:cNvPr id="4" name="Table 3"/>
          <p:cNvGraphicFramePr>
            <a:graphicFrameLocks noGrp="1"/>
          </p:cNvGraphicFramePr>
          <p:nvPr/>
        </p:nvGraphicFramePr>
        <p:xfrm>
          <a:off x="381000" y="3048000"/>
          <a:ext cx="8763000" cy="3409952"/>
        </p:xfrm>
        <a:graphic>
          <a:graphicData uri="http://schemas.openxmlformats.org/drawingml/2006/table">
            <a:tbl>
              <a:tblPr firstRow="1" bandRow="1">
                <a:tableStyleId>{68D230F3-CF80-4859-8CE7-A43EE81993B5}</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487136">
                <a:tc>
                  <a:txBody>
                    <a:bodyPr/>
                    <a:lstStyle/>
                    <a:p>
                      <a:pPr algn="ctr"/>
                      <a:r>
                        <a:rPr lang="en-US" dirty="0"/>
                        <a:t>David’s Age</a:t>
                      </a:r>
                    </a:p>
                  </a:txBody>
                  <a:tcPr anchor="ctr"/>
                </a:tc>
                <a:tc>
                  <a:txBody>
                    <a:bodyPr/>
                    <a:lstStyle/>
                    <a:p>
                      <a:pPr algn="ctr"/>
                      <a:r>
                        <a:rPr lang="en-US" dirty="0"/>
                        <a:t>Sarah’s Age</a:t>
                      </a:r>
                    </a:p>
                  </a:txBody>
                  <a:tcPr anchor="ctr"/>
                </a:tc>
                <a:tc>
                  <a:txBody>
                    <a:bodyPr/>
                    <a:lstStyle/>
                    <a:p>
                      <a:pPr algn="r"/>
                      <a:r>
                        <a:rPr lang="en-US" dirty="0"/>
                        <a:t>David’s SS</a:t>
                      </a:r>
                    </a:p>
                  </a:txBody>
                  <a:tcPr anchor="ctr"/>
                </a:tc>
                <a:tc>
                  <a:txBody>
                    <a:bodyPr/>
                    <a:lstStyle/>
                    <a:p>
                      <a:pPr algn="r"/>
                      <a:r>
                        <a:rPr lang="en-US" dirty="0"/>
                        <a:t>Sarah’s SS</a:t>
                      </a:r>
                    </a:p>
                  </a:txBody>
                  <a:tcPr anchor="ctr"/>
                </a:tc>
                <a:tc>
                  <a:txBody>
                    <a:bodyPr/>
                    <a:lstStyle/>
                    <a:p>
                      <a:pPr algn="r"/>
                      <a:r>
                        <a:rPr lang="en-US" dirty="0"/>
                        <a:t>Total SS</a:t>
                      </a:r>
                    </a:p>
                  </a:txBody>
                  <a:tcPr anchor="ctr"/>
                </a:tc>
                <a:extLst>
                  <a:ext uri="{0D108BD9-81ED-4DB2-BD59-A6C34878D82A}">
                    <a16:rowId xmlns:a16="http://schemas.microsoft.com/office/drawing/2014/main" val="10000"/>
                  </a:ext>
                </a:extLst>
              </a:tr>
              <a:tr h="487136">
                <a:tc>
                  <a:txBody>
                    <a:bodyPr/>
                    <a:lstStyle/>
                    <a:p>
                      <a:pPr algn="ctr"/>
                      <a:r>
                        <a:rPr lang="en-US" dirty="0"/>
                        <a:t>66</a:t>
                      </a:r>
                    </a:p>
                  </a:txBody>
                  <a:tcPr anchor="ctr"/>
                </a:tc>
                <a:tc>
                  <a:txBody>
                    <a:bodyPr/>
                    <a:lstStyle/>
                    <a:p>
                      <a:pPr algn="ctr"/>
                      <a:r>
                        <a:rPr lang="en-US" dirty="0"/>
                        <a:t>65</a:t>
                      </a:r>
                    </a:p>
                  </a:txBody>
                  <a:tcPr anchor="ctr"/>
                </a:tc>
                <a:tc>
                  <a:txBody>
                    <a:bodyPr/>
                    <a:lstStyle/>
                    <a:p>
                      <a:pPr algn="r"/>
                      <a:r>
                        <a:rPr lang="en-US" dirty="0"/>
                        <a:t>$29,989</a:t>
                      </a:r>
                    </a:p>
                  </a:txBody>
                  <a:tcPr anchor="ctr"/>
                </a:tc>
                <a:tc>
                  <a:txBody>
                    <a:bodyPr/>
                    <a:lstStyle/>
                    <a:p>
                      <a:pPr algn="r"/>
                      <a:r>
                        <a:rPr lang="en-US" dirty="0"/>
                        <a:t>$18,252</a:t>
                      </a:r>
                    </a:p>
                  </a:txBody>
                  <a:tcPr anchor="ctr"/>
                </a:tc>
                <a:tc>
                  <a:txBody>
                    <a:bodyPr/>
                    <a:lstStyle/>
                    <a:p>
                      <a:pPr algn="r"/>
                      <a:r>
                        <a:rPr lang="en-US" dirty="0"/>
                        <a:t>$48,241</a:t>
                      </a:r>
                    </a:p>
                  </a:txBody>
                  <a:tcPr anchor="ctr"/>
                </a:tc>
                <a:extLst>
                  <a:ext uri="{0D108BD9-81ED-4DB2-BD59-A6C34878D82A}">
                    <a16:rowId xmlns:a16="http://schemas.microsoft.com/office/drawing/2014/main" val="10001"/>
                  </a:ext>
                </a:extLst>
              </a:tr>
              <a:tr h="487136">
                <a:tc>
                  <a:txBody>
                    <a:bodyPr/>
                    <a:lstStyle/>
                    <a:p>
                      <a:pPr algn="ctr"/>
                      <a:r>
                        <a:rPr lang="en-US" dirty="0"/>
                        <a:t>67</a:t>
                      </a:r>
                    </a:p>
                  </a:txBody>
                  <a:tcPr anchor="ctr"/>
                </a:tc>
                <a:tc>
                  <a:txBody>
                    <a:bodyPr/>
                    <a:lstStyle/>
                    <a:p>
                      <a:pPr algn="ctr"/>
                      <a:r>
                        <a:rPr lang="en-US" dirty="0"/>
                        <a:t>66</a:t>
                      </a:r>
                    </a:p>
                  </a:txBody>
                  <a:tcPr anchor="ctr"/>
                </a:tc>
                <a:tc>
                  <a:txBody>
                    <a:bodyPr/>
                    <a:lstStyle/>
                    <a:p>
                      <a:pPr algn="r"/>
                      <a:r>
                        <a:rPr lang="en-US" dirty="0"/>
                        <a:t>$29,989</a:t>
                      </a:r>
                    </a:p>
                  </a:txBody>
                  <a:tcPr anchor="ctr"/>
                </a:tc>
                <a:tc>
                  <a:txBody>
                    <a:bodyPr/>
                    <a:lstStyle/>
                    <a:p>
                      <a:pPr algn="r"/>
                      <a:r>
                        <a:rPr lang="en-US" dirty="0"/>
                        <a:t>$18,252</a:t>
                      </a:r>
                    </a:p>
                  </a:txBody>
                  <a:tcPr anchor="ctr"/>
                </a:tc>
                <a:tc>
                  <a:txBody>
                    <a:bodyPr/>
                    <a:lstStyle/>
                    <a:p>
                      <a:pPr algn="r"/>
                      <a:r>
                        <a:rPr lang="en-US" dirty="0"/>
                        <a:t>$48,241</a:t>
                      </a:r>
                    </a:p>
                  </a:txBody>
                  <a:tcPr anchor="ctr"/>
                </a:tc>
                <a:extLst>
                  <a:ext uri="{0D108BD9-81ED-4DB2-BD59-A6C34878D82A}">
                    <a16:rowId xmlns:a16="http://schemas.microsoft.com/office/drawing/2014/main" val="10002"/>
                  </a:ext>
                </a:extLst>
              </a:tr>
              <a:tr h="487136">
                <a:tc>
                  <a:txBody>
                    <a:bodyPr/>
                    <a:lstStyle/>
                    <a:p>
                      <a:pPr algn="ctr"/>
                      <a:r>
                        <a:rPr lang="en-US" dirty="0"/>
                        <a:t>68</a:t>
                      </a:r>
                    </a:p>
                  </a:txBody>
                  <a:tcPr anchor="ctr"/>
                </a:tc>
                <a:tc>
                  <a:txBody>
                    <a:bodyPr/>
                    <a:lstStyle/>
                    <a:p>
                      <a:pPr algn="ctr"/>
                      <a:r>
                        <a:rPr lang="en-US" dirty="0"/>
                        <a:t>67</a:t>
                      </a:r>
                    </a:p>
                  </a:txBody>
                  <a:tcPr anchor="ctr"/>
                </a:tc>
                <a:tc>
                  <a:txBody>
                    <a:bodyPr/>
                    <a:lstStyle/>
                    <a:p>
                      <a:pPr algn="r"/>
                      <a:r>
                        <a:rPr lang="en-US" dirty="0"/>
                        <a:t>$29,989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$48,241</a:t>
                      </a:r>
                    </a:p>
                  </a:txBody>
                  <a:tcPr anchor="ctr"/>
                </a:tc>
                <a:extLst>
                  <a:ext uri="{0D108BD9-81ED-4DB2-BD59-A6C34878D82A}">
                    <a16:rowId xmlns:a16="http://schemas.microsoft.com/office/drawing/2014/main" val="10003"/>
                  </a:ext>
                </a:extLst>
              </a:tr>
              <a:tr h="487136">
                <a:tc>
                  <a:txBody>
                    <a:bodyPr/>
                    <a:lstStyle/>
                    <a:p>
                      <a:pPr algn="ctr"/>
                      <a:r>
                        <a:rPr lang="en-US" dirty="0"/>
                        <a:t>69</a:t>
                      </a:r>
                    </a:p>
                  </a:txBody>
                  <a:tcPr anchor="ctr"/>
                </a:tc>
                <a:tc>
                  <a:txBody>
                    <a:bodyPr/>
                    <a:lstStyle/>
                    <a:p>
                      <a:pPr algn="ctr"/>
                      <a:r>
                        <a:rPr lang="en-US" dirty="0"/>
                        <a:t>68</a:t>
                      </a:r>
                    </a:p>
                  </a:txBody>
                  <a:tcPr anchor="ctr"/>
                </a:tc>
                <a:tc>
                  <a:txBody>
                    <a:bodyPr/>
                    <a:lstStyle/>
                    <a:p>
                      <a:pPr algn="r"/>
                      <a:r>
                        <a:rPr lang="en-US" dirty="0"/>
                        <a:t>$29,989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$48,214</a:t>
                      </a:r>
                    </a:p>
                  </a:txBody>
                  <a:tcPr anchor="ctr"/>
                </a:tc>
                <a:extLst>
                  <a:ext uri="{0D108BD9-81ED-4DB2-BD59-A6C34878D82A}">
                    <a16:rowId xmlns:a16="http://schemas.microsoft.com/office/drawing/2014/main" val="10004"/>
                  </a:ext>
                </a:extLst>
              </a:tr>
              <a:tr h="487136">
                <a:tc>
                  <a:txBody>
                    <a:bodyPr/>
                    <a:lstStyle/>
                    <a:p>
                      <a:pPr algn="ctr"/>
                      <a:r>
                        <a:rPr lang="en-US" dirty="0"/>
                        <a:t>70</a:t>
                      </a:r>
                    </a:p>
                  </a:txBody>
                  <a:tcPr anchor="ctr"/>
                </a:tc>
                <a:tc>
                  <a:txBody>
                    <a:bodyPr/>
                    <a:lstStyle/>
                    <a:p>
                      <a:pPr algn="ctr"/>
                      <a:r>
                        <a:rPr lang="en-US" dirty="0"/>
                        <a:t>69</a:t>
                      </a:r>
                    </a:p>
                  </a:txBody>
                  <a:tcPr anchor="ctr"/>
                </a:tc>
                <a:tc>
                  <a:txBody>
                    <a:bodyPr/>
                    <a:lstStyle/>
                    <a:p>
                      <a:pPr algn="r"/>
                      <a:r>
                        <a:rPr lang="en-US" dirty="0"/>
                        <a:t>$29,989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algn="r"/>
                      <a:r>
                        <a:rPr lang="en-US" dirty="0"/>
                        <a:t>$48,241</a:t>
                      </a:r>
                    </a:p>
                  </a:txBody>
                  <a:tcPr anchor="ctr"/>
                </a:tc>
                <a:extLst>
                  <a:ext uri="{0D108BD9-81ED-4DB2-BD59-A6C34878D82A}">
                    <a16:rowId xmlns:a16="http://schemas.microsoft.com/office/drawing/2014/main" val="10005"/>
                  </a:ext>
                </a:extLst>
              </a:tr>
              <a:tr h="487136">
                <a:tc>
                  <a:txBody>
                    <a:bodyPr/>
                    <a:lstStyle/>
                    <a:p>
                      <a:pPr algn="ctr"/>
                      <a:r>
                        <a:rPr lang="en-US" dirty="0"/>
                        <a:t>71</a:t>
                      </a:r>
                    </a:p>
                  </a:txBody>
                  <a:tcPr anchor="ctr"/>
                </a:tc>
                <a:tc>
                  <a:txBody>
                    <a:bodyPr/>
                    <a:lstStyle/>
                    <a:p>
                      <a:pPr algn="ctr"/>
                      <a:r>
                        <a:rPr lang="en-US" dirty="0"/>
                        <a:t>70</a:t>
                      </a:r>
                    </a:p>
                  </a:txBody>
                  <a:tcPr anchor="ctr"/>
                </a:tc>
                <a:tc>
                  <a:txBody>
                    <a:bodyPr/>
                    <a:lstStyle/>
                    <a:p>
                      <a:pPr algn="r"/>
                      <a:r>
                        <a:rPr lang="en-US" dirty="0"/>
                        <a:t>$29,989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algn="r"/>
                      <a:r>
                        <a:rPr lang="en-US" dirty="0"/>
                        <a:t>$48,241</a:t>
                      </a:r>
                    </a:p>
                  </a:txBody>
                  <a:tcPr anchor="ctr"/>
                </a:tc>
                <a:extLst>
                  <a:ext uri="{0D108BD9-81ED-4DB2-BD59-A6C34878D82A}">
                    <a16:rowId xmlns:a16="http://schemas.microsoft.com/office/drawing/2014/main" val="10006"/>
                  </a:ext>
                </a:extLst>
              </a:tr>
            </a:tbl>
          </a:graphicData>
        </a:graphic>
      </p:graphicFrame>
      <p:sp>
        <p:nvSpPr>
          <p:cNvPr id="5" name="TextBox 4"/>
          <p:cNvSpPr txBox="1"/>
          <p:nvPr/>
        </p:nvSpPr>
        <p:spPr>
          <a:xfrm>
            <a:off x="9372600" y="5553670"/>
            <a:ext cx="2514600" cy="830997"/>
          </a:xfrm>
          <a:prstGeom prst="rect">
            <a:avLst/>
          </a:prstGeom>
          <a:noFill/>
        </p:spPr>
        <p:txBody>
          <a:bodyPr wrap="square" rtlCol="0">
            <a:spAutoFit/>
          </a:bodyPr>
          <a:lstStyle/>
          <a:p>
            <a:r>
              <a:rPr lang="en-US" sz="1600" dirty="0"/>
              <a:t>Subsequent years’ income are the same. (Assumes no C.O.L.A.)</a:t>
            </a:r>
          </a:p>
        </p:txBody>
      </p:sp>
    </p:spTree>
    <p:extLst>
      <p:ext uri="{BB962C8B-B14F-4D97-AF65-F5344CB8AC3E}">
        <p14:creationId xmlns:p14="http://schemas.microsoft.com/office/powerpoint/2010/main" val="5549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224A-4127-4BA9-B41E-2513666ACD32}"/>
              </a:ext>
            </a:extLst>
          </p:cNvPr>
          <p:cNvSpPr>
            <a:spLocks noGrp="1"/>
          </p:cNvSpPr>
          <p:nvPr>
            <p:ph type="title"/>
          </p:nvPr>
        </p:nvSpPr>
        <p:spPr/>
        <p:txBody>
          <a:bodyPr/>
          <a:lstStyle/>
          <a:p>
            <a:r>
              <a:rPr lang="en-US" dirty="0"/>
              <a:t>Let’s compare outcomes.</a:t>
            </a:r>
          </a:p>
        </p:txBody>
      </p:sp>
      <p:sp>
        <p:nvSpPr>
          <p:cNvPr id="3" name="Text Placeholder 2"/>
          <p:cNvSpPr>
            <a:spLocks noGrp="1"/>
          </p:cNvSpPr>
          <p:nvPr>
            <p:ph type="body" sz="quarter" idx="11"/>
          </p:nvPr>
        </p:nvSpPr>
        <p:spPr/>
        <p:txBody>
          <a:bodyPr/>
          <a:lstStyle/>
          <a:p>
            <a:r>
              <a:rPr lang="en-US" dirty="0"/>
              <a:t>If David and Sarah use the </a:t>
            </a:r>
            <a:r>
              <a:rPr lang="en-US" b="1" dirty="0"/>
              <a:t>maximization strategy</a:t>
            </a:r>
            <a:r>
              <a:rPr lang="en-US" dirty="0"/>
              <a:t>, here is the potential outcome:</a:t>
            </a:r>
          </a:p>
        </p:txBody>
      </p:sp>
      <p:graphicFrame>
        <p:nvGraphicFramePr>
          <p:cNvPr id="4" name="Table 3"/>
          <p:cNvGraphicFramePr>
            <a:graphicFrameLocks noGrp="1"/>
          </p:cNvGraphicFramePr>
          <p:nvPr/>
        </p:nvGraphicFramePr>
        <p:xfrm>
          <a:off x="381000" y="3048000"/>
          <a:ext cx="8763000" cy="3409952"/>
        </p:xfrm>
        <a:graphic>
          <a:graphicData uri="http://schemas.openxmlformats.org/drawingml/2006/table">
            <a:tbl>
              <a:tblPr firstRow="1" bandRow="1">
                <a:tableStyleId>{68D230F3-CF80-4859-8CE7-A43EE81993B5}</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487136">
                <a:tc>
                  <a:txBody>
                    <a:bodyPr/>
                    <a:lstStyle/>
                    <a:p>
                      <a:pPr algn="ctr"/>
                      <a:r>
                        <a:rPr lang="en-US" dirty="0"/>
                        <a:t>David’s Age</a:t>
                      </a:r>
                    </a:p>
                  </a:txBody>
                  <a:tcPr anchor="ctr"/>
                </a:tc>
                <a:tc>
                  <a:txBody>
                    <a:bodyPr/>
                    <a:lstStyle/>
                    <a:p>
                      <a:pPr algn="ctr"/>
                      <a:r>
                        <a:rPr lang="en-US" dirty="0"/>
                        <a:t>Sarah’s Age</a:t>
                      </a:r>
                    </a:p>
                  </a:txBody>
                  <a:tcPr anchor="ctr"/>
                </a:tc>
                <a:tc>
                  <a:txBody>
                    <a:bodyPr/>
                    <a:lstStyle/>
                    <a:p>
                      <a:pPr algn="r"/>
                      <a:r>
                        <a:rPr lang="en-US" dirty="0"/>
                        <a:t>David’s SS</a:t>
                      </a:r>
                    </a:p>
                  </a:txBody>
                  <a:tcPr anchor="ctr"/>
                </a:tc>
                <a:tc>
                  <a:txBody>
                    <a:bodyPr/>
                    <a:lstStyle/>
                    <a:p>
                      <a:pPr algn="r"/>
                      <a:r>
                        <a:rPr lang="en-US" dirty="0"/>
                        <a:t>Sarah’s SS</a:t>
                      </a:r>
                    </a:p>
                  </a:txBody>
                  <a:tcPr anchor="ctr"/>
                </a:tc>
                <a:tc>
                  <a:txBody>
                    <a:bodyPr/>
                    <a:lstStyle/>
                    <a:p>
                      <a:pPr algn="r"/>
                      <a:r>
                        <a:rPr lang="en-US" dirty="0"/>
                        <a:t>Total SS</a:t>
                      </a:r>
                    </a:p>
                  </a:txBody>
                  <a:tcPr anchor="ctr"/>
                </a:tc>
                <a:extLst>
                  <a:ext uri="{0D108BD9-81ED-4DB2-BD59-A6C34878D82A}">
                    <a16:rowId xmlns:a16="http://schemas.microsoft.com/office/drawing/2014/main" val="10000"/>
                  </a:ext>
                </a:extLst>
              </a:tr>
              <a:tr h="487136">
                <a:tc>
                  <a:txBody>
                    <a:bodyPr/>
                    <a:lstStyle/>
                    <a:p>
                      <a:pPr algn="ctr"/>
                      <a:r>
                        <a:rPr lang="en-US" dirty="0"/>
                        <a:t>66</a:t>
                      </a:r>
                    </a:p>
                  </a:txBody>
                  <a:tcPr anchor="ctr"/>
                </a:tc>
                <a:tc>
                  <a:txBody>
                    <a:bodyPr/>
                    <a:lstStyle/>
                    <a:p>
                      <a:pPr algn="ctr"/>
                      <a:r>
                        <a:rPr lang="en-US" dirty="0"/>
                        <a:t>65</a:t>
                      </a:r>
                    </a:p>
                  </a:txBody>
                  <a:tcPr anchor="ctr"/>
                </a:tc>
                <a:tc>
                  <a:txBody>
                    <a:bodyPr/>
                    <a:lstStyle/>
                    <a:p>
                      <a:pPr algn="r"/>
                      <a:r>
                        <a:rPr lang="en-US" dirty="0"/>
                        <a:t>$12,101</a:t>
                      </a:r>
                    </a:p>
                  </a:txBody>
                  <a:tcPr anchor="ctr"/>
                </a:tc>
                <a:tc>
                  <a:txBody>
                    <a:bodyPr/>
                    <a:lstStyle/>
                    <a:p>
                      <a:pPr algn="r"/>
                      <a:r>
                        <a:rPr lang="en-US" dirty="0"/>
                        <a:t>$18,252</a:t>
                      </a:r>
                    </a:p>
                  </a:txBody>
                  <a:tcPr anchor="ctr"/>
                </a:tc>
                <a:tc>
                  <a:txBody>
                    <a:bodyPr/>
                    <a:lstStyle/>
                    <a:p>
                      <a:pPr algn="r"/>
                      <a:r>
                        <a:rPr lang="en-US" dirty="0"/>
                        <a:t>$30,353</a:t>
                      </a:r>
                    </a:p>
                  </a:txBody>
                  <a:tcPr anchor="ctr"/>
                </a:tc>
                <a:extLst>
                  <a:ext uri="{0D108BD9-81ED-4DB2-BD59-A6C34878D82A}">
                    <a16:rowId xmlns:a16="http://schemas.microsoft.com/office/drawing/2014/main" val="10001"/>
                  </a:ext>
                </a:extLst>
              </a:tr>
              <a:tr h="487136">
                <a:tc>
                  <a:txBody>
                    <a:bodyPr/>
                    <a:lstStyle/>
                    <a:p>
                      <a:pPr algn="ctr"/>
                      <a:r>
                        <a:rPr lang="en-US" dirty="0"/>
                        <a:t>67</a:t>
                      </a:r>
                    </a:p>
                  </a:txBody>
                  <a:tcPr anchor="ctr"/>
                </a:tc>
                <a:tc>
                  <a:txBody>
                    <a:bodyPr/>
                    <a:lstStyle/>
                    <a:p>
                      <a:pPr algn="ctr"/>
                      <a:r>
                        <a:rPr lang="en-US" dirty="0"/>
                        <a:t>66</a:t>
                      </a:r>
                    </a:p>
                  </a:txBody>
                  <a:tcPr anchor="ctr"/>
                </a:tc>
                <a:tc>
                  <a:txBody>
                    <a:bodyPr/>
                    <a:lstStyle/>
                    <a:p>
                      <a:pPr algn="r"/>
                      <a:r>
                        <a:rPr lang="en-US" dirty="0"/>
                        <a:t>$12,101</a:t>
                      </a:r>
                    </a:p>
                  </a:txBody>
                  <a:tcPr anchor="ctr"/>
                </a:tc>
                <a:tc>
                  <a:txBody>
                    <a:bodyPr/>
                    <a:lstStyle/>
                    <a:p>
                      <a:pPr algn="r"/>
                      <a:r>
                        <a:rPr lang="en-US" dirty="0"/>
                        <a:t>$18,252</a:t>
                      </a:r>
                    </a:p>
                  </a:txBody>
                  <a:tcPr anchor="ctr"/>
                </a:tc>
                <a:tc>
                  <a:txBody>
                    <a:bodyPr/>
                    <a:lstStyle/>
                    <a:p>
                      <a:pPr algn="r"/>
                      <a:r>
                        <a:rPr lang="en-US" dirty="0"/>
                        <a:t>$30,353</a:t>
                      </a:r>
                    </a:p>
                  </a:txBody>
                  <a:tcPr anchor="ctr"/>
                </a:tc>
                <a:extLst>
                  <a:ext uri="{0D108BD9-81ED-4DB2-BD59-A6C34878D82A}">
                    <a16:rowId xmlns:a16="http://schemas.microsoft.com/office/drawing/2014/main" val="10002"/>
                  </a:ext>
                </a:extLst>
              </a:tr>
              <a:tr h="487136">
                <a:tc>
                  <a:txBody>
                    <a:bodyPr/>
                    <a:lstStyle/>
                    <a:p>
                      <a:pPr algn="ctr"/>
                      <a:r>
                        <a:rPr lang="en-US" dirty="0"/>
                        <a:t>68</a:t>
                      </a:r>
                    </a:p>
                  </a:txBody>
                  <a:tcPr anchor="ctr"/>
                </a:tc>
                <a:tc>
                  <a:txBody>
                    <a:bodyPr/>
                    <a:lstStyle/>
                    <a:p>
                      <a:pPr algn="ctr"/>
                      <a:r>
                        <a:rPr lang="en-US" dirty="0"/>
                        <a:t>67</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$12,101</a:t>
                      </a:r>
                    </a:p>
                  </a:txBody>
                  <a:tcPr anchor="ctr"/>
                </a:tc>
                <a:tc>
                  <a:txBody>
                    <a:bodyPr/>
                    <a:lstStyle/>
                    <a:p>
                      <a:pPr algn="r"/>
                      <a:r>
                        <a:rPr lang="en-US" dirty="0"/>
                        <a:t>$18,252</a:t>
                      </a:r>
                    </a:p>
                  </a:txBody>
                  <a:tcPr anchor="ctr"/>
                </a:tc>
                <a:tc>
                  <a:txBody>
                    <a:bodyPr/>
                    <a:lstStyle/>
                    <a:p>
                      <a:pPr algn="r"/>
                      <a:r>
                        <a:rPr lang="en-US" dirty="0"/>
                        <a:t>$30,353</a:t>
                      </a:r>
                    </a:p>
                  </a:txBody>
                  <a:tcPr anchor="ctr"/>
                </a:tc>
                <a:extLst>
                  <a:ext uri="{0D108BD9-81ED-4DB2-BD59-A6C34878D82A}">
                    <a16:rowId xmlns:a16="http://schemas.microsoft.com/office/drawing/2014/main" val="10003"/>
                  </a:ext>
                </a:extLst>
              </a:tr>
              <a:tr h="487136">
                <a:tc>
                  <a:txBody>
                    <a:bodyPr/>
                    <a:lstStyle/>
                    <a:p>
                      <a:pPr algn="ctr"/>
                      <a:r>
                        <a:rPr lang="en-US" dirty="0"/>
                        <a:t>69</a:t>
                      </a:r>
                    </a:p>
                  </a:txBody>
                  <a:tcPr anchor="ctr"/>
                </a:tc>
                <a:tc>
                  <a:txBody>
                    <a:bodyPr/>
                    <a:lstStyle/>
                    <a:p>
                      <a:pPr algn="ctr"/>
                      <a:r>
                        <a:rPr lang="en-US" dirty="0"/>
                        <a:t>68</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$12,101</a:t>
                      </a:r>
                    </a:p>
                  </a:txBody>
                  <a:tcPr anchor="ctr"/>
                </a:tc>
                <a:tc>
                  <a:txBody>
                    <a:bodyPr/>
                    <a:lstStyle/>
                    <a:p>
                      <a:pPr algn="r"/>
                      <a:r>
                        <a:rPr lang="en-US" dirty="0"/>
                        <a:t>$18,252</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$30,353</a:t>
                      </a:r>
                    </a:p>
                  </a:txBody>
                  <a:tcPr anchor="ctr"/>
                </a:tc>
                <a:extLst>
                  <a:ext uri="{0D108BD9-81ED-4DB2-BD59-A6C34878D82A}">
                    <a16:rowId xmlns:a16="http://schemas.microsoft.com/office/drawing/2014/main" val="10004"/>
                  </a:ext>
                </a:extLst>
              </a:tr>
              <a:tr h="487136">
                <a:tc>
                  <a:txBody>
                    <a:bodyPr/>
                    <a:lstStyle/>
                    <a:p>
                      <a:pPr algn="ctr"/>
                      <a:r>
                        <a:rPr lang="en-US" dirty="0"/>
                        <a:t>70</a:t>
                      </a:r>
                    </a:p>
                  </a:txBody>
                  <a:tcPr anchor="ctr"/>
                </a:tc>
                <a:tc>
                  <a:txBody>
                    <a:bodyPr/>
                    <a:lstStyle/>
                    <a:p>
                      <a:pPr algn="ctr"/>
                      <a:r>
                        <a:rPr lang="en-US" dirty="0"/>
                        <a:t>69</a:t>
                      </a:r>
                    </a:p>
                  </a:txBody>
                  <a:tcPr anchor="ctr"/>
                </a:tc>
                <a:tc>
                  <a:txBody>
                    <a:bodyPr/>
                    <a:lstStyle/>
                    <a:p>
                      <a:pPr algn="r"/>
                      <a:r>
                        <a:rPr lang="en-US" dirty="0"/>
                        <a:t>$39,586</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algn="r"/>
                      <a:r>
                        <a:rPr lang="en-US" dirty="0"/>
                        <a:t>$57,838</a:t>
                      </a:r>
                    </a:p>
                  </a:txBody>
                  <a:tcPr anchor="ctr"/>
                </a:tc>
                <a:extLst>
                  <a:ext uri="{0D108BD9-81ED-4DB2-BD59-A6C34878D82A}">
                    <a16:rowId xmlns:a16="http://schemas.microsoft.com/office/drawing/2014/main" val="10005"/>
                  </a:ext>
                </a:extLst>
              </a:tr>
              <a:tr h="487136">
                <a:tc>
                  <a:txBody>
                    <a:bodyPr/>
                    <a:lstStyle/>
                    <a:p>
                      <a:pPr algn="ctr"/>
                      <a:r>
                        <a:rPr lang="en-US" dirty="0"/>
                        <a:t>71</a:t>
                      </a:r>
                    </a:p>
                  </a:txBody>
                  <a:tcPr anchor="ctr"/>
                </a:tc>
                <a:tc>
                  <a:txBody>
                    <a:bodyPr/>
                    <a:lstStyle/>
                    <a:p>
                      <a:pPr algn="ctr"/>
                      <a:r>
                        <a:rPr lang="en-US" dirty="0"/>
                        <a:t>70</a:t>
                      </a:r>
                    </a:p>
                  </a:txBody>
                  <a:tcPr anchor="ctr"/>
                </a:tc>
                <a:tc>
                  <a:txBody>
                    <a:bodyPr/>
                    <a:lstStyle/>
                    <a:p>
                      <a:pPr algn="r"/>
                      <a:r>
                        <a:rPr lang="en-US" dirty="0"/>
                        <a:t>$39,586</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$18,252</a:t>
                      </a:r>
                    </a:p>
                  </a:txBody>
                  <a:tcPr anchor="ctr"/>
                </a:tc>
                <a:tc>
                  <a:txBody>
                    <a:bodyPr/>
                    <a:lstStyle/>
                    <a:p>
                      <a:pPr algn="r"/>
                      <a:r>
                        <a:rPr lang="en-US" dirty="0"/>
                        <a:t>$57,838</a:t>
                      </a:r>
                    </a:p>
                  </a:txBody>
                  <a:tcPr anchor="ct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D3A0CB7F-2707-4E22-A355-905EEBEECF8C}"/>
              </a:ext>
            </a:extLst>
          </p:cNvPr>
          <p:cNvSpPr txBox="1"/>
          <p:nvPr/>
        </p:nvSpPr>
        <p:spPr>
          <a:xfrm>
            <a:off x="9372600" y="5553670"/>
            <a:ext cx="2514600" cy="830997"/>
          </a:xfrm>
          <a:prstGeom prst="rect">
            <a:avLst/>
          </a:prstGeom>
          <a:noFill/>
        </p:spPr>
        <p:txBody>
          <a:bodyPr wrap="square" rtlCol="0">
            <a:spAutoFit/>
          </a:bodyPr>
          <a:lstStyle/>
          <a:p>
            <a:r>
              <a:rPr lang="en-US" sz="1600" dirty="0"/>
              <a:t>Subsequent years’ income are the same. (Assumes no C.O.L.A.)</a:t>
            </a:r>
          </a:p>
        </p:txBody>
      </p:sp>
    </p:spTree>
    <p:extLst>
      <p:ext uri="{BB962C8B-B14F-4D97-AF65-F5344CB8AC3E}">
        <p14:creationId xmlns:p14="http://schemas.microsoft.com/office/powerpoint/2010/main" val="18646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2C2144C2-1747-4152-BDC1-F5AF0B72F449}"/>
              </a:ext>
            </a:extLst>
          </p:cNvPr>
          <p:cNvPicPr>
            <a:picLocks noGrp="1" noChangeAspect="1"/>
          </p:cNvPicPr>
          <p:nvPr>
            <p:ph type="pic" sz="quarter" idx="12"/>
          </p:nvPr>
        </p:nvPicPr>
        <p:blipFill>
          <a:blip r:embed="rId2"/>
          <a:srcRect l="23040" r="23040"/>
          <a:stretch>
            <a:fillRect/>
          </a:stretch>
        </p:blipFill>
        <p:spPr>
          <a:xfrm>
            <a:off x="6643688" y="0"/>
            <a:ext cx="5548312" cy="6858000"/>
          </a:xfrm>
        </p:spPr>
      </p:pic>
      <p:sp>
        <p:nvSpPr>
          <p:cNvPr id="15" name="Rectangle: Rounded Corners 14">
            <a:extLst>
              <a:ext uri="{FF2B5EF4-FFF2-40B4-BE49-F238E27FC236}">
                <a16:creationId xmlns:a16="http://schemas.microsoft.com/office/drawing/2014/main" id="{AA783619-2D45-4B1B-881D-6E4AE0ADDAAF}"/>
              </a:ext>
            </a:extLst>
          </p:cNvPr>
          <p:cNvSpPr/>
          <p:nvPr/>
        </p:nvSpPr>
        <p:spPr>
          <a:xfrm>
            <a:off x="368595" y="4441824"/>
            <a:ext cx="3886200" cy="2644776"/>
          </a:xfrm>
          <a:prstGeom prst="roundRect">
            <a:avLst>
              <a:gd name="adj" fmla="val 9900"/>
            </a:avLst>
          </a:prstGeom>
          <a:solidFill>
            <a:schemeClr val="accent3"/>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Non-maximized strategy</a:t>
            </a:r>
          </a:p>
          <a:p>
            <a:pPr algn="ctr">
              <a:spcAft>
                <a:spcPts val="600"/>
              </a:spcAft>
            </a:pPr>
            <a:r>
              <a:rPr lang="en-US" sz="4400" b="1" dirty="0"/>
              <a:t>$994,809</a:t>
            </a:r>
          </a:p>
        </p:txBody>
      </p:sp>
      <p:sp>
        <p:nvSpPr>
          <p:cNvPr id="16" name="Rectangle: Rounded Corners 15">
            <a:extLst>
              <a:ext uri="{FF2B5EF4-FFF2-40B4-BE49-F238E27FC236}">
                <a16:creationId xmlns:a16="http://schemas.microsoft.com/office/drawing/2014/main" id="{E1286417-895C-4862-BA0E-5A1DF9E2EDA1}"/>
              </a:ext>
            </a:extLst>
          </p:cNvPr>
          <p:cNvSpPr/>
          <p:nvPr/>
        </p:nvSpPr>
        <p:spPr>
          <a:xfrm>
            <a:off x="4724400" y="4441824"/>
            <a:ext cx="3886200" cy="2644776"/>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b="1" dirty="0"/>
              <a:t>Maximized strategy</a:t>
            </a:r>
          </a:p>
          <a:p>
            <a:pPr algn="ctr">
              <a:spcAft>
                <a:spcPts val="600"/>
              </a:spcAft>
            </a:pPr>
            <a:r>
              <a:rPr lang="en-US" sz="4400" b="1" dirty="0"/>
              <a:t>$1,028,568</a:t>
            </a:r>
          </a:p>
        </p:txBody>
      </p:sp>
      <p:sp>
        <p:nvSpPr>
          <p:cNvPr id="3" name="Text Placeholder 2">
            <a:extLst>
              <a:ext uri="{FF2B5EF4-FFF2-40B4-BE49-F238E27FC236}">
                <a16:creationId xmlns:a16="http://schemas.microsoft.com/office/drawing/2014/main" id="{806A8AB5-8334-4B8E-975D-86E38F279DF2}"/>
              </a:ext>
            </a:extLst>
          </p:cNvPr>
          <p:cNvSpPr>
            <a:spLocks noGrp="1"/>
          </p:cNvSpPr>
          <p:nvPr>
            <p:ph type="body" sz="quarter" idx="11"/>
          </p:nvPr>
        </p:nvSpPr>
        <p:spPr>
          <a:xfrm>
            <a:off x="381000" y="1676400"/>
            <a:ext cx="6515100" cy="2644776"/>
          </a:xfrm>
        </p:spPr>
        <p:txBody>
          <a:bodyPr>
            <a:normAutofit/>
          </a:bodyPr>
          <a:lstStyle/>
          <a:p>
            <a:r>
              <a:rPr lang="en-US" sz="2800" dirty="0"/>
              <a:t>Total income collected from David’s age 66 through Sarah’s age 85, assuming life expectancy to age 85 for both David and Sarah:</a:t>
            </a:r>
          </a:p>
        </p:txBody>
      </p:sp>
      <p:sp>
        <p:nvSpPr>
          <p:cNvPr id="2" name="Title 1">
            <a:extLst>
              <a:ext uri="{FF2B5EF4-FFF2-40B4-BE49-F238E27FC236}">
                <a16:creationId xmlns:a16="http://schemas.microsoft.com/office/drawing/2014/main" id="{11A6098E-C508-4D6B-90CE-030FC4C77E11}"/>
              </a:ext>
            </a:extLst>
          </p:cNvPr>
          <p:cNvSpPr>
            <a:spLocks noGrp="1"/>
          </p:cNvSpPr>
          <p:nvPr>
            <p:ph type="title"/>
          </p:nvPr>
        </p:nvSpPr>
        <p:spPr/>
        <p:txBody>
          <a:bodyPr>
            <a:normAutofit/>
          </a:bodyPr>
          <a:lstStyle/>
          <a:p>
            <a:r>
              <a:rPr lang="en-US" dirty="0"/>
              <a:t>Summary</a:t>
            </a:r>
            <a:br>
              <a:rPr lang="en-US" dirty="0"/>
            </a:br>
            <a:r>
              <a:rPr lang="en-US" sz="3100" b="0" dirty="0"/>
              <a:t>(Non-Inflation Adjusted Dollars)</a:t>
            </a:r>
          </a:p>
        </p:txBody>
      </p:sp>
    </p:spTree>
    <p:extLst>
      <p:ext uri="{BB962C8B-B14F-4D97-AF65-F5344CB8AC3E}">
        <p14:creationId xmlns:p14="http://schemas.microsoft.com/office/powerpoint/2010/main" val="208914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2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14:bounceEnd="42000">
                                          <p:cBhvr additive="base">
                                            <p:cTn id="13" dur="500" fill="hold"/>
                                            <p:tgtEl>
                                              <p:spTgt spid="16"/>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1851024"/>
            <a:ext cx="6172200" cy="4606925"/>
          </a:xfrm>
        </p:spPr>
        <p:txBody>
          <a:bodyPr/>
          <a:lstStyle/>
          <a:p>
            <a:pPr lvl="1"/>
            <a:r>
              <a:rPr lang="en-US" dirty="0"/>
              <a:t>Bob is 63 years old in 2022</a:t>
            </a:r>
          </a:p>
          <a:p>
            <a:pPr lvl="1"/>
            <a:r>
              <a:rPr lang="en-US" dirty="0"/>
              <a:t>Molly is 61 years old in 2022</a:t>
            </a:r>
          </a:p>
          <a:p>
            <a:pPr lvl="1"/>
            <a:r>
              <a:rPr lang="en-US" dirty="0"/>
              <a:t>Neither are eligible to collect a spousal benefit under the new rules.</a:t>
            </a:r>
          </a:p>
        </p:txBody>
      </p:sp>
      <p:pic>
        <p:nvPicPr>
          <p:cNvPr id="5" name="Picture Placeholder 4" descr="A person posing for the camera&#10;&#10;Description automatically generated">
            <a:extLst>
              <a:ext uri="{FF2B5EF4-FFF2-40B4-BE49-F238E27FC236}">
                <a16:creationId xmlns:a16="http://schemas.microsoft.com/office/drawing/2014/main" id="{C93B0CF4-6F18-49AB-B74B-4A2A59F1D6B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68" b="6668"/>
          <a:stretch>
            <a:fillRect/>
          </a:stretch>
        </p:blipFill>
        <p:spPr/>
      </p:pic>
      <p:sp>
        <p:nvSpPr>
          <p:cNvPr id="2" name="Title 1"/>
          <p:cNvSpPr>
            <a:spLocks noGrp="1"/>
          </p:cNvSpPr>
          <p:nvPr>
            <p:ph type="title"/>
          </p:nvPr>
        </p:nvSpPr>
        <p:spPr/>
        <p:txBody>
          <a:bodyPr/>
          <a:lstStyle/>
          <a:p>
            <a:r>
              <a:rPr lang="en-US" dirty="0"/>
              <a:t>Case Study Number Three:</a:t>
            </a:r>
          </a:p>
        </p:txBody>
      </p:sp>
    </p:spTree>
    <p:extLst>
      <p:ext uri="{BB962C8B-B14F-4D97-AF65-F5344CB8AC3E}">
        <p14:creationId xmlns:p14="http://schemas.microsoft.com/office/powerpoint/2010/main" val="386688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5715000" cy="3390901"/>
          </a:xfrm>
        </p:spPr>
        <p:txBody>
          <a:bodyPr>
            <a:normAutofit/>
          </a:bodyPr>
          <a:lstStyle/>
          <a:p>
            <a:r>
              <a:rPr lang="en-US" sz="3200" dirty="0"/>
              <a:t>If both Bob and Molly begin to collect their respective Social Security benefits at age 62, here are the amounts that they will collect:</a:t>
            </a:r>
          </a:p>
        </p:txBody>
      </p:sp>
      <p:graphicFrame>
        <p:nvGraphicFramePr>
          <p:cNvPr id="7" name="Table 6">
            <a:extLst>
              <a:ext uri="{FF2B5EF4-FFF2-40B4-BE49-F238E27FC236}">
                <a16:creationId xmlns:a16="http://schemas.microsoft.com/office/drawing/2014/main" id="{090C5A57-71FC-4721-861F-0A059305EAEF}"/>
              </a:ext>
            </a:extLst>
          </p:cNvPr>
          <p:cNvGraphicFramePr>
            <a:graphicFrameLocks noGrp="1"/>
          </p:cNvGraphicFramePr>
          <p:nvPr/>
        </p:nvGraphicFramePr>
        <p:xfrm>
          <a:off x="381000" y="3733801"/>
          <a:ext cx="5394960" cy="2724150"/>
        </p:xfrm>
        <a:graphic>
          <a:graphicData uri="http://schemas.openxmlformats.org/drawingml/2006/table">
            <a:tbl>
              <a:tblPr firstRow="1" firstCol="1" lastRow="1" bandRow="1">
                <a:tableStyleId>{68D230F3-CF80-4859-8CE7-A43EE81993B5}</a:tableStyleId>
              </a:tblPr>
              <a:tblGrid>
                <a:gridCol w="2667000">
                  <a:extLst>
                    <a:ext uri="{9D8B030D-6E8A-4147-A177-3AD203B41FA5}">
                      <a16:colId xmlns:a16="http://schemas.microsoft.com/office/drawing/2014/main" val="20000"/>
                    </a:ext>
                  </a:extLst>
                </a:gridCol>
                <a:gridCol w="2727960">
                  <a:extLst>
                    <a:ext uri="{9D8B030D-6E8A-4147-A177-3AD203B41FA5}">
                      <a16:colId xmlns:a16="http://schemas.microsoft.com/office/drawing/2014/main" val="20001"/>
                    </a:ext>
                  </a:extLst>
                </a:gridCol>
              </a:tblGrid>
              <a:tr h="510315">
                <a:tc>
                  <a:txBody>
                    <a:bodyPr/>
                    <a:lstStyle/>
                    <a:p>
                      <a:pPr algn="r"/>
                      <a:endParaRPr lang="en-US" sz="2400" dirty="0"/>
                    </a:p>
                  </a:txBody>
                  <a:tcPr anchor="ctr"/>
                </a:tc>
                <a:tc>
                  <a:txBody>
                    <a:bodyPr/>
                    <a:lstStyle/>
                    <a:p>
                      <a:pPr algn="r"/>
                      <a:r>
                        <a:rPr lang="en-US" sz="2400" dirty="0"/>
                        <a:t>Annual Benefit</a:t>
                      </a:r>
                    </a:p>
                  </a:txBody>
                  <a:tcPr anchor="ctr"/>
                </a:tc>
                <a:extLst>
                  <a:ext uri="{0D108BD9-81ED-4DB2-BD59-A6C34878D82A}">
                    <a16:rowId xmlns:a16="http://schemas.microsoft.com/office/drawing/2014/main" val="10000"/>
                  </a:ext>
                </a:extLst>
              </a:tr>
              <a:tr h="820063">
                <a:tc>
                  <a:txBody>
                    <a:bodyPr/>
                    <a:lstStyle/>
                    <a:p>
                      <a:pPr algn="l"/>
                      <a:r>
                        <a:rPr lang="en-US" sz="2400" dirty="0"/>
                        <a:t>Bob</a:t>
                      </a:r>
                      <a:br>
                        <a:rPr lang="en-US" sz="2400" dirty="0"/>
                      </a:br>
                      <a:r>
                        <a:rPr lang="en-US" sz="2000" b="0" dirty="0"/>
                        <a:t>Age 62</a:t>
                      </a:r>
                      <a:endParaRPr lang="en-US" sz="2400" b="0" dirty="0"/>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t>$24,102</a:t>
                      </a:r>
                    </a:p>
                  </a:txBody>
                  <a:tcPr anchor="ctr"/>
                </a:tc>
                <a:extLst>
                  <a:ext uri="{0D108BD9-81ED-4DB2-BD59-A6C34878D82A}">
                    <a16:rowId xmlns:a16="http://schemas.microsoft.com/office/drawing/2014/main" val="10001"/>
                  </a:ext>
                </a:extLst>
              </a:tr>
              <a:tr h="820063">
                <a:tc>
                  <a:txBody>
                    <a:bodyPr/>
                    <a:lstStyle/>
                    <a:p>
                      <a:pPr algn="l"/>
                      <a:r>
                        <a:rPr lang="en-US" sz="2400" dirty="0"/>
                        <a:t>Molly</a:t>
                      </a:r>
                      <a:br>
                        <a:rPr lang="en-US" sz="2400" dirty="0"/>
                      </a:br>
                      <a:r>
                        <a:rPr lang="en-US" sz="2000" b="0" dirty="0"/>
                        <a:t>Age 62</a:t>
                      </a:r>
                      <a:endParaRPr lang="en-US" sz="2400" b="0" dirty="0"/>
                    </a:p>
                  </a:txBody>
                  <a:tcPr anchor="ctr"/>
                </a:tc>
                <a:tc>
                  <a:txBody>
                    <a:bodyPr/>
                    <a:lstStyle/>
                    <a:p>
                      <a:pPr algn="r"/>
                      <a:r>
                        <a:rPr lang="en-US" sz="2400" dirty="0"/>
                        <a:t>$19,593</a:t>
                      </a:r>
                    </a:p>
                  </a:txBody>
                  <a:tcPr anchor="ctr"/>
                </a:tc>
                <a:extLst>
                  <a:ext uri="{0D108BD9-81ED-4DB2-BD59-A6C34878D82A}">
                    <a16:rowId xmlns:a16="http://schemas.microsoft.com/office/drawing/2014/main" val="10002"/>
                  </a:ext>
                </a:extLst>
              </a:tr>
              <a:tr h="573709">
                <a:tc>
                  <a:txBody>
                    <a:bodyPr/>
                    <a:lstStyle/>
                    <a:p>
                      <a:pPr algn="l"/>
                      <a:r>
                        <a:rPr lang="en-US" sz="2400" dirty="0"/>
                        <a:t>Total</a:t>
                      </a:r>
                    </a:p>
                  </a:txBody>
                  <a:tcPr anchor="ctr"/>
                </a:tc>
                <a:tc>
                  <a:txBody>
                    <a:bodyPr/>
                    <a:lstStyle/>
                    <a:p>
                      <a:pPr algn="r"/>
                      <a:r>
                        <a:rPr lang="en-US" sz="2400" dirty="0"/>
                        <a:t>$43,695</a:t>
                      </a:r>
                    </a:p>
                  </a:txBody>
                  <a:tcPr anchor="ctr"/>
                </a:tc>
                <a:extLst>
                  <a:ext uri="{0D108BD9-81ED-4DB2-BD59-A6C34878D82A}">
                    <a16:rowId xmlns:a16="http://schemas.microsoft.com/office/drawing/2014/main" val="10003"/>
                  </a:ext>
                </a:extLst>
              </a:tr>
            </a:tbl>
          </a:graphicData>
        </a:graphic>
      </p:graphicFrame>
      <p:pic>
        <p:nvPicPr>
          <p:cNvPr id="8" name="Picture Placeholder 4" descr="A person posing for the camera&#10;&#10;Description automatically generated">
            <a:extLst>
              <a:ext uri="{FF2B5EF4-FFF2-40B4-BE49-F238E27FC236}">
                <a16:creationId xmlns:a16="http://schemas.microsoft.com/office/drawing/2014/main" id="{48090653-2228-43E2-89D6-8D7E8D29527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68" b="6668"/>
          <a:stretch>
            <a:fillRect/>
          </a:stretch>
        </p:blipFill>
        <p:spPr>
          <a:xfrm>
            <a:off x="6643688" y="0"/>
            <a:ext cx="5548312" cy="6858000"/>
          </a:xfrm>
        </p:spPr>
      </p:pic>
    </p:spTree>
    <p:extLst>
      <p:ext uri="{BB962C8B-B14F-4D97-AF65-F5344CB8AC3E}">
        <p14:creationId xmlns:p14="http://schemas.microsoft.com/office/powerpoint/2010/main" val="215852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3390901"/>
          </a:xfrm>
        </p:spPr>
        <p:txBody>
          <a:bodyPr>
            <a:normAutofit/>
          </a:bodyPr>
          <a:lstStyle/>
          <a:p>
            <a:r>
              <a:rPr lang="en-US" sz="3200" dirty="0"/>
              <a:t>Assuming a life expectancy to age 85 for both Bob and Molly and a 3% annual inflation rate, the Maximize My Social Security analysis program has Bob and Molly collecting benefits as follows:</a:t>
            </a:r>
          </a:p>
        </p:txBody>
      </p:sp>
      <p:graphicFrame>
        <p:nvGraphicFramePr>
          <p:cNvPr id="6" name="Table 5">
            <a:extLst>
              <a:ext uri="{FF2B5EF4-FFF2-40B4-BE49-F238E27FC236}">
                <a16:creationId xmlns:a16="http://schemas.microsoft.com/office/drawing/2014/main" id="{A52DBEE1-C08C-45C8-88D3-E30F7E320484}"/>
              </a:ext>
            </a:extLst>
          </p:cNvPr>
          <p:cNvGraphicFramePr>
            <a:graphicFrameLocks noGrp="1"/>
          </p:cNvGraphicFramePr>
          <p:nvPr/>
        </p:nvGraphicFramePr>
        <p:xfrm>
          <a:off x="381000" y="3733801"/>
          <a:ext cx="5394960" cy="2724150"/>
        </p:xfrm>
        <a:graphic>
          <a:graphicData uri="http://schemas.openxmlformats.org/drawingml/2006/table">
            <a:tbl>
              <a:tblPr firstRow="1" firstCol="1" lastRow="1" bandRow="1">
                <a:tableStyleId>{68D230F3-CF80-4859-8CE7-A43EE81993B5}</a:tableStyleId>
              </a:tblPr>
              <a:tblGrid>
                <a:gridCol w="2743200">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tblGrid>
              <a:tr h="510315">
                <a:tc>
                  <a:txBody>
                    <a:bodyPr/>
                    <a:lstStyle/>
                    <a:p>
                      <a:pPr algn="r"/>
                      <a:endParaRPr lang="en-US" sz="2400" dirty="0"/>
                    </a:p>
                  </a:txBody>
                  <a:tcPr anchor="ctr"/>
                </a:tc>
                <a:tc>
                  <a:txBody>
                    <a:bodyPr/>
                    <a:lstStyle/>
                    <a:p>
                      <a:pPr algn="r"/>
                      <a:r>
                        <a:rPr lang="en-US" sz="2400" dirty="0"/>
                        <a:t>Annual Benefit</a:t>
                      </a:r>
                    </a:p>
                  </a:txBody>
                  <a:tcPr anchor="ctr"/>
                </a:tc>
                <a:extLst>
                  <a:ext uri="{0D108BD9-81ED-4DB2-BD59-A6C34878D82A}">
                    <a16:rowId xmlns:a16="http://schemas.microsoft.com/office/drawing/2014/main" val="10000"/>
                  </a:ext>
                </a:extLst>
              </a:tr>
              <a:tr h="820063">
                <a:tc>
                  <a:txBody>
                    <a:bodyPr/>
                    <a:lstStyle/>
                    <a:p>
                      <a:pPr algn="l"/>
                      <a:r>
                        <a:rPr lang="en-US" sz="2400" dirty="0"/>
                        <a:t>Bob </a:t>
                      </a:r>
                      <a:br>
                        <a:rPr lang="en-US" sz="2400" dirty="0"/>
                      </a:br>
                      <a:r>
                        <a:rPr lang="en-US" sz="2000" b="0" dirty="0"/>
                        <a:t>Age 70</a:t>
                      </a:r>
                      <a:endParaRPr lang="en-US" sz="2400" b="0" dirty="0"/>
                    </a:p>
                  </a:txBody>
                  <a:tcPr anchor="ctr"/>
                </a:tc>
                <a:tc>
                  <a:txBody>
                    <a:bodyPr/>
                    <a:lstStyle/>
                    <a:p>
                      <a:pPr algn="r"/>
                      <a:r>
                        <a:rPr lang="en-US" sz="2400" dirty="0"/>
                        <a:t>$40,221</a:t>
                      </a:r>
                    </a:p>
                  </a:txBody>
                  <a:tcPr anchor="ctr"/>
                </a:tc>
                <a:extLst>
                  <a:ext uri="{0D108BD9-81ED-4DB2-BD59-A6C34878D82A}">
                    <a16:rowId xmlns:a16="http://schemas.microsoft.com/office/drawing/2014/main" val="10001"/>
                  </a:ext>
                </a:extLst>
              </a:tr>
              <a:tr h="820063">
                <a:tc>
                  <a:txBody>
                    <a:bodyPr/>
                    <a:lstStyle/>
                    <a:p>
                      <a:pPr algn="l"/>
                      <a:r>
                        <a:rPr lang="en-US" sz="2400" dirty="0"/>
                        <a:t>Molly </a:t>
                      </a:r>
                      <a:br>
                        <a:rPr lang="en-US" sz="2400" dirty="0"/>
                      </a:br>
                      <a:r>
                        <a:rPr lang="en-US" sz="2000" b="0" dirty="0"/>
                        <a:t>Age 68 and 4 months</a:t>
                      </a:r>
                      <a:endParaRPr lang="en-US" sz="2400" b="0" dirty="0"/>
                    </a:p>
                  </a:txBody>
                  <a:tcPr anchor="ctr"/>
                </a:tc>
                <a:tc>
                  <a:txBody>
                    <a:bodyPr/>
                    <a:lstStyle/>
                    <a:p>
                      <a:pPr algn="r"/>
                      <a:r>
                        <a:rPr lang="en-US" sz="2400" dirty="0"/>
                        <a:t>$30,804</a:t>
                      </a:r>
                    </a:p>
                  </a:txBody>
                  <a:tcPr anchor="ctr"/>
                </a:tc>
                <a:extLst>
                  <a:ext uri="{0D108BD9-81ED-4DB2-BD59-A6C34878D82A}">
                    <a16:rowId xmlns:a16="http://schemas.microsoft.com/office/drawing/2014/main" val="10002"/>
                  </a:ext>
                </a:extLst>
              </a:tr>
              <a:tr h="573709">
                <a:tc>
                  <a:txBody>
                    <a:bodyPr/>
                    <a:lstStyle/>
                    <a:p>
                      <a:pPr algn="l"/>
                      <a:r>
                        <a:rPr lang="en-US" sz="2400" dirty="0"/>
                        <a:t>Total</a:t>
                      </a:r>
                    </a:p>
                  </a:txBody>
                  <a:tcPr anchor="ctr"/>
                </a:tc>
                <a:tc>
                  <a:txBody>
                    <a:bodyPr/>
                    <a:lstStyle/>
                    <a:p>
                      <a:pPr algn="r"/>
                      <a:r>
                        <a:rPr lang="en-US" sz="2400" dirty="0"/>
                        <a:t>$71,025</a:t>
                      </a:r>
                    </a:p>
                  </a:txBody>
                  <a:tcPr anchor="ctr"/>
                </a:tc>
                <a:extLst>
                  <a:ext uri="{0D108BD9-81ED-4DB2-BD59-A6C34878D82A}">
                    <a16:rowId xmlns:a16="http://schemas.microsoft.com/office/drawing/2014/main" val="10003"/>
                  </a:ext>
                </a:extLst>
              </a:tr>
            </a:tbl>
          </a:graphicData>
        </a:graphic>
      </p:graphicFrame>
      <p:pic>
        <p:nvPicPr>
          <p:cNvPr id="7" name="Picture Placeholder 4" descr="A person posing for the camera&#10;&#10;Description automatically generated">
            <a:extLst>
              <a:ext uri="{FF2B5EF4-FFF2-40B4-BE49-F238E27FC236}">
                <a16:creationId xmlns:a16="http://schemas.microsoft.com/office/drawing/2014/main" id="{3F791E0A-76FE-4C13-BB48-5B4031DD959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68" b="6668"/>
          <a:stretch>
            <a:fillRect/>
          </a:stretch>
        </p:blipFill>
        <p:spPr>
          <a:xfrm>
            <a:off x="6643688" y="0"/>
            <a:ext cx="5548312" cy="6858000"/>
          </a:xfrm>
        </p:spPr>
      </p:pic>
    </p:spTree>
    <p:extLst>
      <p:ext uri="{BB962C8B-B14F-4D97-AF65-F5344CB8AC3E}">
        <p14:creationId xmlns:p14="http://schemas.microsoft.com/office/powerpoint/2010/main" val="414782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13 Saint-Gaudens Double Eagle Values and Prices - Past Sales |  CoinValues.com">
            <a:extLst>
              <a:ext uri="{FF2B5EF4-FFF2-40B4-BE49-F238E27FC236}">
                <a16:creationId xmlns:a16="http://schemas.microsoft.com/office/drawing/2014/main" id="{B456F024-2CB4-4BED-B669-25B28925A3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2" t="1282" r="1282" b="1282"/>
          <a:stretch/>
        </p:blipFill>
        <p:spPr bwMode="auto">
          <a:xfrm>
            <a:off x="7086600" y="1219200"/>
            <a:ext cx="4724400" cy="4724400"/>
          </a:xfrm>
          <a:prstGeom prst="ellipse">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1"/>
          </p:nvPr>
        </p:nvSpPr>
        <p:spPr>
          <a:xfrm>
            <a:off x="381000" y="1851024"/>
            <a:ext cx="5715000" cy="4606925"/>
          </a:xfrm>
        </p:spPr>
        <p:txBody>
          <a:bodyPr>
            <a:normAutofit/>
          </a:bodyPr>
          <a:lstStyle/>
          <a:p>
            <a:r>
              <a:rPr lang="en-US" dirty="0"/>
              <a:t>In 1913, a $20 gold piece was currency.</a:t>
            </a:r>
          </a:p>
          <a:p>
            <a:r>
              <a:rPr lang="en-US" dirty="0"/>
              <a:t>This gold piece contained one ounce of gold and could purchase $20 in goods and/or services.</a:t>
            </a:r>
          </a:p>
        </p:txBody>
      </p:sp>
      <p:sp>
        <p:nvSpPr>
          <p:cNvPr id="2" name="Title 1"/>
          <p:cNvSpPr>
            <a:spLocks noGrp="1"/>
          </p:cNvSpPr>
          <p:nvPr>
            <p:ph type="title"/>
          </p:nvPr>
        </p:nvSpPr>
        <p:spPr/>
        <p:txBody>
          <a:bodyPr>
            <a:normAutofit fontScale="90000"/>
          </a:bodyPr>
          <a:lstStyle/>
          <a:p>
            <a:r>
              <a:rPr lang="en-US" dirty="0"/>
              <a:t>Let’s Go Back in Time to 1913</a:t>
            </a:r>
          </a:p>
        </p:txBody>
      </p:sp>
    </p:spTree>
    <p:extLst>
      <p:ext uri="{BB962C8B-B14F-4D97-AF65-F5344CB8AC3E}">
        <p14:creationId xmlns:p14="http://schemas.microsoft.com/office/powerpoint/2010/main" val="961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B53AC-9564-48C8-B25F-C05CBB928BBC}"/>
              </a:ext>
            </a:extLst>
          </p:cNvPr>
          <p:cNvSpPr>
            <a:spLocks noGrp="1"/>
          </p:cNvSpPr>
          <p:nvPr>
            <p:ph type="body" sz="quarter" idx="11"/>
          </p:nvPr>
        </p:nvSpPr>
        <p:spPr>
          <a:xfrm>
            <a:off x="381000" y="1851025"/>
            <a:ext cx="6515100" cy="1120776"/>
          </a:xfrm>
        </p:spPr>
        <p:txBody>
          <a:bodyPr>
            <a:normAutofit/>
          </a:bodyPr>
          <a:lstStyle/>
          <a:p>
            <a:r>
              <a:rPr lang="en-US" sz="3200" dirty="0"/>
              <a:t>Total collected by Molly’s age 85 if:</a:t>
            </a:r>
          </a:p>
        </p:txBody>
      </p:sp>
      <p:pic>
        <p:nvPicPr>
          <p:cNvPr id="13" name="Picture Placeholder 4" descr="A person posing for the camera&#10;&#10;Description automatically generated">
            <a:extLst>
              <a:ext uri="{FF2B5EF4-FFF2-40B4-BE49-F238E27FC236}">
                <a16:creationId xmlns:a16="http://schemas.microsoft.com/office/drawing/2014/main" id="{484BCD0B-7DEB-4ABA-8478-C114C8216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68" b="6668"/>
          <a:stretch>
            <a:fillRect/>
          </a:stretch>
        </p:blipFill>
        <p:spPr/>
      </p:pic>
      <p:sp>
        <p:nvSpPr>
          <p:cNvPr id="11" name="Title 10">
            <a:extLst>
              <a:ext uri="{FF2B5EF4-FFF2-40B4-BE49-F238E27FC236}">
                <a16:creationId xmlns:a16="http://schemas.microsoft.com/office/drawing/2014/main" id="{4083115F-97D6-430F-AE76-261E94A71024}"/>
              </a:ext>
            </a:extLst>
          </p:cNvPr>
          <p:cNvSpPr>
            <a:spLocks noGrp="1"/>
          </p:cNvSpPr>
          <p:nvPr>
            <p:ph type="title"/>
          </p:nvPr>
        </p:nvSpPr>
        <p:spPr>
          <a:xfrm>
            <a:off x="381000" y="365125"/>
            <a:ext cx="7168116" cy="1485899"/>
          </a:xfrm>
        </p:spPr>
        <p:txBody>
          <a:bodyPr>
            <a:normAutofit/>
          </a:bodyPr>
          <a:lstStyle/>
          <a:p>
            <a:r>
              <a:rPr lang="en-US" dirty="0"/>
              <a:t>Let’s calculate Bob and Molly’s “Break Even Point”</a:t>
            </a:r>
          </a:p>
        </p:txBody>
      </p:sp>
      <p:sp>
        <p:nvSpPr>
          <p:cNvPr id="7" name="Rectangle: Rounded Corners 6">
            <a:extLst>
              <a:ext uri="{FF2B5EF4-FFF2-40B4-BE49-F238E27FC236}">
                <a16:creationId xmlns:a16="http://schemas.microsoft.com/office/drawing/2014/main" id="{2837B8EA-E52E-4947-8B75-49220EE9DB81}"/>
              </a:ext>
            </a:extLst>
          </p:cNvPr>
          <p:cNvSpPr/>
          <p:nvPr/>
        </p:nvSpPr>
        <p:spPr>
          <a:xfrm>
            <a:off x="3392172" y="2971800"/>
            <a:ext cx="3923028" cy="485775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Both follow the proposed </a:t>
            </a:r>
            <a:r>
              <a:rPr lang="en-US" sz="2400" b="1" dirty="0"/>
              <a:t>maximization</a:t>
            </a:r>
            <a:r>
              <a:rPr lang="en-US" sz="2400" dirty="0"/>
              <a:t> </a:t>
            </a:r>
            <a:r>
              <a:rPr lang="en-US" sz="2400" b="1" dirty="0"/>
              <a:t>strategy</a:t>
            </a:r>
            <a:r>
              <a:rPr lang="en-US" sz="2400" dirty="0"/>
              <a:t>:</a:t>
            </a:r>
          </a:p>
          <a:p>
            <a:pPr algn="ctr">
              <a:spcAft>
                <a:spcPts val="600"/>
              </a:spcAft>
            </a:pPr>
            <a:r>
              <a:rPr lang="en-US" sz="4400" b="1" dirty="0"/>
              <a:t>$1,144,394</a:t>
            </a:r>
          </a:p>
        </p:txBody>
      </p:sp>
      <p:sp>
        <p:nvSpPr>
          <p:cNvPr id="6" name="Rectangle: Rounded Corners 5">
            <a:extLst>
              <a:ext uri="{FF2B5EF4-FFF2-40B4-BE49-F238E27FC236}">
                <a16:creationId xmlns:a16="http://schemas.microsoft.com/office/drawing/2014/main" id="{4EFA6B17-A90A-4BEC-9F8B-76ECE2770AB5}"/>
              </a:ext>
            </a:extLst>
          </p:cNvPr>
          <p:cNvSpPr/>
          <p:nvPr/>
        </p:nvSpPr>
        <p:spPr>
          <a:xfrm>
            <a:off x="381000" y="4724400"/>
            <a:ext cx="3923028" cy="3105150"/>
          </a:xfrm>
          <a:prstGeom prst="roundRect">
            <a:avLst>
              <a:gd name="adj" fmla="val 9900"/>
            </a:avLst>
          </a:prstGeom>
          <a:solidFill>
            <a:schemeClr val="accent3"/>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Both collect</a:t>
            </a:r>
            <a:br>
              <a:rPr lang="en-US" sz="2400" dirty="0"/>
            </a:br>
            <a:r>
              <a:rPr lang="en-US" sz="2400" dirty="0"/>
              <a:t>Social Security at age 62:</a:t>
            </a:r>
          </a:p>
          <a:p>
            <a:pPr algn="ctr">
              <a:spcAft>
                <a:spcPts val="600"/>
              </a:spcAft>
            </a:pPr>
            <a:r>
              <a:rPr lang="en-US" sz="4400" b="1" dirty="0"/>
              <a:t>$1,018,642</a:t>
            </a:r>
          </a:p>
        </p:txBody>
      </p:sp>
    </p:spTree>
    <p:extLst>
      <p:ext uri="{BB962C8B-B14F-4D97-AF65-F5344CB8AC3E}">
        <p14:creationId xmlns:p14="http://schemas.microsoft.com/office/powerpoint/2010/main" val="254806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2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42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4A68DA7-2142-4154-B10A-6505BD8D25CE}"/>
              </a:ext>
            </a:extLst>
          </p:cNvPr>
          <p:cNvSpPr/>
          <p:nvPr/>
        </p:nvSpPr>
        <p:spPr>
          <a:xfrm>
            <a:off x="3124200" y="3124200"/>
            <a:ext cx="3418854" cy="447675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b="1" dirty="0"/>
              <a:t>Maximized</a:t>
            </a:r>
          </a:p>
          <a:p>
            <a:pPr algn="ctr">
              <a:spcAft>
                <a:spcPts val="600"/>
              </a:spcAft>
            </a:pPr>
            <a:r>
              <a:rPr lang="en-US" sz="4400" b="1" dirty="0"/>
              <a:t>$40,221</a:t>
            </a:r>
          </a:p>
        </p:txBody>
      </p:sp>
      <p:sp>
        <p:nvSpPr>
          <p:cNvPr id="4" name="Text Placeholder 3">
            <a:extLst>
              <a:ext uri="{FF2B5EF4-FFF2-40B4-BE49-F238E27FC236}">
                <a16:creationId xmlns:a16="http://schemas.microsoft.com/office/drawing/2014/main" id="{1322A443-C1FD-48B6-8580-56B1732EB0D8}"/>
              </a:ext>
            </a:extLst>
          </p:cNvPr>
          <p:cNvSpPr>
            <a:spLocks noGrp="1"/>
          </p:cNvSpPr>
          <p:nvPr>
            <p:ph type="body" sz="quarter" idx="11"/>
          </p:nvPr>
        </p:nvSpPr>
        <p:spPr/>
        <p:txBody>
          <a:bodyPr/>
          <a:lstStyle/>
          <a:p>
            <a:endParaRPr lang="en-US"/>
          </a:p>
        </p:txBody>
      </p:sp>
      <p:sp>
        <p:nvSpPr>
          <p:cNvPr id="11" name="Title 10">
            <a:extLst>
              <a:ext uri="{FF2B5EF4-FFF2-40B4-BE49-F238E27FC236}">
                <a16:creationId xmlns:a16="http://schemas.microsoft.com/office/drawing/2014/main" id="{4083115F-97D6-430F-AE76-261E94A71024}"/>
              </a:ext>
            </a:extLst>
          </p:cNvPr>
          <p:cNvSpPr>
            <a:spLocks noGrp="1"/>
          </p:cNvSpPr>
          <p:nvPr>
            <p:ph type="title"/>
          </p:nvPr>
        </p:nvSpPr>
        <p:spPr>
          <a:xfrm>
            <a:off x="381000" y="365125"/>
            <a:ext cx="7168116" cy="1485899"/>
          </a:xfrm>
        </p:spPr>
        <p:txBody>
          <a:bodyPr/>
          <a:lstStyle/>
          <a:p>
            <a:r>
              <a:rPr lang="en-US" dirty="0"/>
              <a:t>Survivor Benefit</a:t>
            </a:r>
          </a:p>
        </p:txBody>
      </p:sp>
      <p:sp>
        <p:nvSpPr>
          <p:cNvPr id="10" name="Rectangle: Rounded Corners 9">
            <a:extLst>
              <a:ext uri="{FF2B5EF4-FFF2-40B4-BE49-F238E27FC236}">
                <a16:creationId xmlns:a16="http://schemas.microsoft.com/office/drawing/2014/main" id="{61621C68-5971-4123-93EF-7B89F67E351E}"/>
              </a:ext>
            </a:extLst>
          </p:cNvPr>
          <p:cNvSpPr/>
          <p:nvPr/>
        </p:nvSpPr>
        <p:spPr>
          <a:xfrm>
            <a:off x="379228" y="4800600"/>
            <a:ext cx="3418854" cy="2800350"/>
          </a:xfrm>
          <a:prstGeom prst="roundRect">
            <a:avLst>
              <a:gd name="adj" fmla="val 9900"/>
            </a:avLst>
          </a:prstGeom>
          <a:solidFill>
            <a:schemeClr val="accent3"/>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Age 62</a:t>
            </a:r>
          </a:p>
          <a:p>
            <a:pPr algn="ctr">
              <a:spcAft>
                <a:spcPts val="600"/>
              </a:spcAft>
            </a:pPr>
            <a:r>
              <a:rPr lang="en-US" sz="4400" b="1" dirty="0"/>
              <a:t>$24,102</a:t>
            </a:r>
          </a:p>
        </p:txBody>
      </p:sp>
      <p:pic>
        <p:nvPicPr>
          <p:cNvPr id="9" name="Picture Placeholder 4" descr="A person posing for the camera&#10;&#10;Description automatically generated">
            <a:extLst>
              <a:ext uri="{FF2B5EF4-FFF2-40B4-BE49-F238E27FC236}">
                <a16:creationId xmlns:a16="http://schemas.microsoft.com/office/drawing/2014/main" id="{D83CD661-BE16-47A8-8640-35F51A9C23D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68" b="6668"/>
          <a:stretch>
            <a:fillRect/>
          </a:stretch>
        </p:blipFill>
        <p:spPr>
          <a:xfrm>
            <a:off x="6643688" y="0"/>
            <a:ext cx="5548312" cy="6858000"/>
          </a:xfrm>
        </p:spPr>
      </p:pic>
    </p:spTree>
    <p:extLst>
      <p:ext uri="{BB962C8B-B14F-4D97-AF65-F5344CB8AC3E}">
        <p14:creationId xmlns:p14="http://schemas.microsoft.com/office/powerpoint/2010/main" val="2522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2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42000">
                                          <p:cBhvr additive="base">
                                            <p:cTn id="13" dur="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Security:</a:t>
            </a:r>
            <a:br>
              <a:rPr lang="en-US" dirty="0"/>
            </a:br>
            <a:r>
              <a:rPr lang="en-US" dirty="0"/>
              <a:t>Taxation of Benefits</a:t>
            </a:r>
          </a:p>
        </p:txBody>
      </p:sp>
    </p:spTree>
    <p:extLst>
      <p:ext uri="{BB962C8B-B14F-4D97-AF65-F5344CB8AC3E}">
        <p14:creationId xmlns:p14="http://schemas.microsoft.com/office/powerpoint/2010/main" val="108835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39EF9A-46CB-40A6-BE92-D6103FB5E5F4}"/>
              </a:ext>
            </a:extLst>
          </p:cNvPr>
          <p:cNvSpPr/>
          <p:nvPr/>
        </p:nvSpPr>
        <p:spPr>
          <a:xfrm>
            <a:off x="4572000" y="0"/>
            <a:ext cx="7620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E5E874E-6199-4085-9964-7025B6B129CE}"/>
              </a:ext>
            </a:extLst>
          </p:cNvPr>
          <p:cNvSpPr>
            <a:spLocks noGrp="1"/>
          </p:cNvSpPr>
          <p:nvPr>
            <p:ph type="body" sz="quarter" idx="11"/>
          </p:nvPr>
        </p:nvSpPr>
        <p:spPr>
          <a:xfrm>
            <a:off x="381000" y="609600"/>
            <a:ext cx="3505200" cy="5848350"/>
          </a:xfrm>
        </p:spPr>
        <p:txBody>
          <a:bodyPr anchor="t">
            <a:noAutofit/>
          </a:bodyPr>
          <a:lstStyle/>
          <a:p>
            <a:pPr lvl="3">
              <a:spcAft>
                <a:spcPts val="1200"/>
              </a:spcAft>
            </a:pPr>
            <a:r>
              <a:rPr lang="en-US" sz="2800" dirty="0"/>
              <a:t>When are Social Security Benefits Taxed?</a:t>
            </a:r>
          </a:p>
          <a:p>
            <a:pPr marL="0" lvl="1" indent="0">
              <a:buNone/>
            </a:pPr>
            <a:r>
              <a:rPr lang="en-US" sz="2000" dirty="0"/>
              <a:t>Some people have to pay federal income taxes on their Social Security when they have other substantial income (such as wages, self-employment, interest, dividends and other taxable income that must be reported on your tax return) in addition to your benefits.</a:t>
            </a:r>
          </a:p>
        </p:txBody>
      </p:sp>
      <p:sp>
        <p:nvSpPr>
          <p:cNvPr id="4" name="Rectangle 3">
            <a:extLst>
              <a:ext uri="{FF2B5EF4-FFF2-40B4-BE49-F238E27FC236}">
                <a16:creationId xmlns:a16="http://schemas.microsoft.com/office/drawing/2014/main" id="{E6956E36-5CE1-4E29-B8D2-858BA618CB18}"/>
              </a:ext>
            </a:extLst>
          </p:cNvPr>
          <p:cNvSpPr/>
          <p:nvPr/>
        </p:nvSpPr>
        <p:spPr>
          <a:xfrm>
            <a:off x="381000" y="6138446"/>
            <a:ext cx="4000582" cy="338554"/>
          </a:xfrm>
          <a:prstGeom prst="rect">
            <a:avLst/>
          </a:prstGeom>
        </p:spPr>
        <p:txBody>
          <a:bodyPr wrap="none" anchor="b">
            <a:spAutoFit/>
          </a:bodyPr>
          <a:lstStyle/>
          <a:p>
            <a:r>
              <a:rPr lang="en-US" sz="1600" dirty="0">
                <a:solidFill>
                  <a:schemeClr val="bg1"/>
                </a:solidFill>
              </a:rPr>
              <a:t>Source: socialsecurity.gov/planners/taxes</a:t>
            </a:r>
          </a:p>
        </p:txBody>
      </p:sp>
      <p:sp>
        <p:nvSpPr>
          <p:cNvPr id="6" name="Text Placeholder 1">
            <a:extLst>
              <a:ext uri="{FF2B5EF4-FFF2-40B4-BE49-F238E27FC236}">
                <a16:creationId xmlns:a16="http://schemas.microsoft.com/office/drawing/2014/main" id="{A75892EB-8E46-4493-9EA9-7DCFDA4A8A26}"/>
              </a:ext>
            </a:extLst>
          </p:cNvPr>
          <p:cNvSpPr txBox="1">
            <a:spLocks/>
          </p:cNvSpPr>
          <p:nvPr/>
        </p:nvSpPr>
        <p:spPr>
          <a:xfrm>
            <a:off x="4724400" y="609600"/>
            <a:ext cx="7141786" cy="58483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800"/>
              </a:spcBef>
              <a:spcAft>
                <a:spcPts val="1200"/>
              </a:spcAft>
              <a:buFont typeface="Arial" panose="020B0604020202020204" pitchFamily="34" charset="0"/>
              <a:buNone/>
              <a:defRPr sz="3600" kern="1200">
                <a:solidFill>
                  <a:schemeClr val="bg1"/>
                </a:solidFill>
                <a:latin typeface="+mn-lt"/>
                <a:ea typeface="+mn-ea"/>
                <a:cs typeface="+mn-cs"/>
              </a:defRPr>
            </a:lvl1pPr>
            <a:lvl2pPr marL="741363" indent="-509588" algn="l" defTabSz="914400" rtl="0" eaLnBrk="1" latinLnBrk="0" hangingPunct="1">
              <a:lnSpc>
                <a:spcPct val="100000"/>
              </a:lnSpc>
              <a:spcBef>
                <a:spcPts val="500"/>
              </a:spcBef>
              <a:buFont typeface="Wingdings" panose="05000000000000000000" pitchFamily="2" charset="2"/>
              <a:buChar char="§"/>
              <a:defRPr sz="3200" kern="1200">
                <a:solidFill>
                  <a:schemeClr val="bg1"/>
                </a:solidFill>
                <a:latin typeface="+mn-lt"/>
                <a:ea typeface="+mn-ea"/>
                <a:cs typeface="+mn-cs"/>
              </a:defRPr>
            </a:lvl2pPr>
            <a:lvl3pPr marL="1711325" indent="-392113" algn="l" defTabSz="914400" rtl="0" eaLnBrk="1" latinLnBrk="0" hangingPunct="1">
              <a:lnSpc>
                <a:spcPct val="100000"/>
              </a:lnSpc>
              <a:spcBef>
                <a:spcPts val="500"/>
              </a:spcBef>
              <a:buFont typeface="Arial" panose="020B0604020202020204" pitchFamily="34" charset="0"/>
              <a:buChar char="•"/>
              <a:defRPr sz="2800" kern="1200">
                <a:solidFill>
                  <a:schemeClr val="bg1"/>
                </a:solidFill>
                <a:latin typeface="+mn-lt"/>
                <a:ea typeface="+mn-ea"/>
                <a:cs typeface="+mn-cs"/>
              </a:defRPr>
            </a:lvl3pPr>
            <a:lvl4pPr marL="0" indent="0" algn="l" defTabSz="914400" rtl="0" eaLnBrk="1" latinLnBrk="0" hangingPunct="1">
              <a:lnSpc>
                <a:spcPct val="100000"/>
              </a:lnSpc>
              <a:spcBef>
                <a:spcPts val="2400"/>
              </a:spcBef>
              <a:buFont typeface="Arial" panose="020B0604020202020204" pitchFamily="34" charset="0"/>
              <a:buNone/>
              <a:defRPr sz="3200" b="1" kern="1200">
                <a:solidFill>
                  <a:schemeClr val="bg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spcAft>
                <a:spcPts val="1200"/>
              </a:spcAft>
            </a:pPr>
            <a:r>
              <a:rPr lang="en-US" sz="2800" dirty="0"/>
              <a:t>How are Social Security Benefits Taxed?</a:t>
            </a:r>
          </a:p>
          <a:p>
            <a:pPr marL="396875" lvl="1" indent="-284163"/>
            <a:r>
              <a:rPr lang="en-US" sz="2000" dirty="0"/>
              <a:t>No one pays federal income tax on more than 85 percent of his or her Social Security benefits based on internal revenue service (IRS) rules. </a:t>
            </a:r>
          </a:p>
          <a:p>
            <a:pPr marL="396875" lvl="1" indent="-284163"/>
            <a:r>
              <a:rPr lang="en-US" sz="2000" dirty="0"/>
              <a:t>If you file a federal tax return as an "individual" and your combined income is between $25,000 and $34,000, you may have to pay income tax on 50 percent of your benefits. More than $34,000, up to 85 percent of your benefits may be taxable.</a:t>
            </a:r>
          </a:p>
          <a:p>
            <a:pPr marL="396875" lvl="1" indent="-284163"/>
            <a:r>
              <a:rPr lang="en-US" sz="2000" dirty="0"/>
              <a:t>If you file a joint return, and you and your spouse have a combined income that is between $32,000 and $44,000, you may have to pay income tax on 50 percent of your benefits more than $44,000, up to 85 percent of your benefits may be taxable.</a:t>
            </a:r>
          </a:p>
          <a:p>
            <a:pPr marL="396875" lvl="1" indent="-284163"/>
            <a:r>
              <a:rPr lang="en-US" sz="2000" dirty="0"/>
              <a:t>If you are married and file a separate tax return, you probably will pay taxes on your benefits.</a:t>
            </a:r>
          </a:p>
        </p:txBody>
      </p:sp>
    </p:spTree>
    <p:extLst>
      <p:ext uri="{BB962C8B-B14F-4D97-AF65-F5344CB8AC3E}">
        <p14:creationId xmlns:p14="http://schemas.microsoft.com/office/powerpoint/2010/main" val="10966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5FE43-0C57-4B85-88AB-1E1FDE27FE57}"/>
              </a:ext>
            </a:extLst>
          </p:cNvPr>
          <p:cNvSpPr>
            <a:spLocks noGrp="1"/>
          </p:cNvSpPr>
          <p:nvPr>
            <p:ph type="body" sz="quarter" idx="11"/>
          </p:nvPr>
        </p:nvSpPr>
        <p:spPr/>
        <p:txBody>
          <a:bodyPr/>
          <a:lstStyle/>
          <a:p>
            <a:endParaRPr lang="en-US" dirty="0"/>
          </a:p>
          <a:p>
            <a:pPr lvl="3"/>
            <a:r>
              <a:rPr lang="en-US" dirty="0"/>
              <a:t>Consider this </a:t>
            </a:r>
            <a:br>
              <a:rPr lang="en-US" dirty="0"/>
            </a:br>
            <a:r>
              <a:rPr lang="en-US" dirty="0"/>
              <a:t>Hypothetical Case:</a:t>
            </a:r>
          </a:p>
          <a:p>
            <a:r>
              <a:rPr lang="en-US" dirty="0"/>
              <a:t>John and Mary have a $500,000 CD earning</a:t>
            </a:r>
            <a:br>
              <a:rPr lang="en-US" dirty="0"/>
            </a:br>
            <a:r>
              <a:rPr lang="en-US" dirty="0"/>
              <a:t>2.5% interest</a:t>
            </a:r>
          </a:p>
          <a:p>
            <a:endParaRPr lang="en-US" dirty="0"/>
          </a:p>
        </p:txBody>
      </p:sp>
      <p:pic>
        <p:nvPicPr>
          <p:cNvPr id="10" name="Picture Placeholder 9">
            <a:extLst>
              <a:ext uri="{FF2B5EF4-FFF2-40B4-BE49-F238E27FC236}">
                <a16:creationId xmlns:a16="http://schemas.microsoft.com/office/drawing/2014/main" id="{72EF3E3E-2D7A-4319-9E48-B9CDB19E76A2}"/>
              </a:ext>
            </a:extLst>
          </p:cNvPr>
          <p:cNvPicPr>
            <a:picLocks noGrp="1" noChangeAspect="1"/>
          </p:cNvPicPr>
          <p:nvPr>
            <p:ph type="pic" sz="quarter" idx="12"/>
          </p:nvPr>
        </p:nvPicPr>
        <p:blipFill>
          <a:blip r:embed="rId3"/>
          <a:srcRect t="9" b="9"/>
          <a:stretch>
            <a:fillRect/>
          </a:stretch>
        </p:blipFill>
        <p:spPr/>
      </p:pic>
      <p:sp>
        <p:nvSpPr>
          <p:cNvPr id="5" name="Rectangle 4">
            <a:extLst>
              <a:ext uri="{FF2B5EF4-FFF2-40B4-BE49-F238E27FC236}">
                <a16:creationId xmlns:a16="http://schemas.microsoft.com/office/drawing/2014/main" id="{7FCE8B95-DC30-4207-944E-DD18855C3023}"/>
              </a:ext>
            </a:extLst>
          </p:cNvPr>
          <p:cNvSpPr/>
          <p:nvPr/>
        </p:nvSpPr>
        <p:spPr>
          <a:xfrm>
            <a:off x="381000" y="6119396"/>
            <a:ext cx="11430000" cy="338554"/>
          </a:xfrm>
          <a:prstGeom prst="rect">
            <a:avLst/>
          </a:prstGeom>
        </p:spPr>
        <p:txBody>
          <a:bodyPr wrap="square" anchor="b">
            <a:spAutoFit/>
          </a:bodyPr>
          <a:lstStyle/>
          <a:p>
            <a:pPr marL="0" lvl="1"/>
            <a:r>
              <a:rPr lang="en-US" sz="1600" dirty="0"/>
              <a:t>Bank CDs are FDIC insured and offer a fixed rate of return.</a:t>
            </a:r>
          </a:p>
        </p:txBody>
      </p:sp>
    </p:spTree>
    <p:extLst>
      <p:ext uri="{BB962C8B-B14F-4D97-AF65-F5344CB8AC3E}">
        <p14:creationId xmlns:p14="http://schemas.microsoft.com/office/powerpoint/2010/main" val="15963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4800" y="800327"/>
            <a:ext cx="7498080" cy="461665"/>
          </a:xfrm>
          <a:prstGeom prst="rect">
            <a:avLst/>
          </a:prstGeom>
          <a:noFill/>
        </p:spPr>
        <p:txBody>
          <a:bodyPr wrap="square" rtlCol="0">
            <a:spAutoFit/>
          </a:bodyPr>
          <a:lstStyle/>
          <a:p>
            <a:pPr>
              <a:tabLst>
                <a:tab pos="7940675" algn="r"/>
              </a:tabLst>
            </a:pPr>
            <a:r>
              <a:rPr lang="en-US" sz="2400" b="1" dirty="0"/>
              <a:t>Taxable Interest Income	$12,500.00</a:t>
            </a:r>
          </a:p>
        </p:txBody>
      </p:sp>
      <p:sp>
        <p:nvSpPr>
          <p:cNvPr id="4" name="TextBox 3"/>
          <p:cNvSpPr txBox="1"/>
          <p:nvPr/>
        </p:nvSpPr>
        <p:spPr>
          <a:xfrm>
            <a:off x="4114800" y="1428641"/>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Pension Income	$18,800.00</a:t>
            </a:r>
          </a:p>
        </p:txBody>
      </p:sp>
      <p:sp>
        <p:nvSpPr>
          <p:cNvPr id="5" name="TextBox 4"/>
          <p:cNvSpPr txBox="1"/>
          <p:nvPr/>
        </p:nvSpPr>
        <p:spPr>
          <a:xfrm>
            <a:off x="4114800" y="2056955"/>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IRA Distributions	$ 8,300.00</a:t>
            </a:r>
          </a:p>
        </p:txBody>
      </p:sp>
      <p:sp>
        <p:nvSpPr>
          <p:cNvPr id="6" name="TextBox 5"/>
          <p:cNvSpPr txBox="1"/>
          <p:nvPr/>
        </p:nvSpPr>
        <p:spPr>
          <a:xfrm>
            <a:off x="4114800" y="2685269"/>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Social Security Benefits	$30,319.00</a:t>
            </a:r>
          </a:p>
        </p:txBody>
      </p:sp>
      <p:sp>
        <p:nvSpPr>
          <p:cNvPr id="7" name="TextBox 6"/>
          <p:cNvSpPr txBox="1"/>
          <p:nvPr/>
        </p:nvSpPr>
        <p:spPr>
          <a:xfrm>
            <a:off x="4114800" y="3313583"/>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Taxable Social Security Benefits	$15,146.00</a:t>
            </a:r>
          </a:p>
        </p:txBody>
      </p:sp>
      <p:sp>
        <p:nvSpPr>
          <p:cNvPr id="8" name="TextBox 7"/>
          <p:cNvSpPr txBox="1"/>
          <p:nvPr/>
        </p:nvSpPr>
        <p:spPr>
          <a:xfrm>
            <a:off x="4114800" y="3941897"/>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Adjusted Gross Income	        $54,746.00</a:t>
            </a:r>
          </a:p>
        </p:txBody>
      </p:sp>
      <p:sp>
        <p:nvSpPr>
          <p:cNvPr id="9" name="TextBox 8"/>
          <p:cNvSpPr txBox="1"/>
          <p:nvPr/>
        </p:nvSpPr>
        <p:spPr>
          <a:xfrm>
            <a:off x="4114800" y="4570211"/>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Deduction and Exemptions	        $24,000.00</a:t>
            </a:r>
          </a:p>
        </p:txBody>
      </p:sp>
      <p:sp>
        <p:nvSpPr>
          <p:cNvPr id="10" name="TextBox 9"/>
          <p:cNvSpPr txBox="1"/>
          <p:nvPr/>
        </p:nvSpPr>
        <p:spPr>
          <a:xfrm>
            <a:off x="4114800" y="5198525"/>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Taxable Income	        $30,746.00</a:t>
            </a:r>
          </a:p>
        </p:txBody>
      </p:sp>
      <p:sp>
        <p:nvSpPr>
          <p:cNvPr id="11" name="TextBox 10"/>
          <p:cNvSpPr txBox="1"/>
          <p:nvPr/>
        </p:nvSpPr>
        <p:spPr>
          <a:xfrm>
            <a:off x="4114800" y="5826840"/>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	        $ 3,309.00</a:t>
            </a:r>
          </a:p>
        </p:txBody>
      </p:sp>
      <p:sp>
        <p:nvSpPr>
          <p:cNvPr id="13" name="Title 12">
            <a:extLst>
              <a:ext uri="{FF2B5EF4-FFF2-40B4-BE49-F238E27FC236}">
                <a16:creationId xmlns:a16="http://schemas.microsoft.com/office/drawing/2014/main" id="{A5E403DE-8713-46CA-9C16-F8633D765580}"/>
              </a:ext>
            </a:extLst>
          </p:cNvPr>
          <p:cNvSpPr>
            <a:spLocks noGrp="1"/>
          </p:cNvSpPr>
          <p:nvPr>
            <p:ph type="title"/>
          </p:nvPr>
        </p:nvSpPr>
        <p:spPr/>
        <p:txBody>
          <a:bodyPr/>
          <a:lstStyle/>
          <a:p>
            <a:r>
              <a:rPr lang="en-US" dirty="0"/>
              <a:t>Here is what John and Mary’s tax return looks like:</a:t>
            </a:r>
          </a:p>
        </p:txBody>
      </p:sp>
    </p:spTree>
    <p:extLst>
      <p:ext uri="{BB962C8B-B14F-4D97-AF65-F5344CB8AC3E}">
        <p14:creationId xmlns:p14="http://schemas.microsoft.com/office/powerpoint/2010/main" val="33438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1676400" y="4724400"/>
            <a:ext cx="8991600" cy="427038"/>
          </a:xfrm>
          <a:prstGeom prst="rect">
            <a:avLst/>
          </a:prstGeom>
          <a:noFill/>
          <a:ln w="9525">
            <a:noFill/>
            <a:miter lim="800000"/>
            <a:headEnd/>
            <a:tailEnd/>
          </a:ln>
        </p:spPr>
        <p:txBody>
          <a:bodyPr>
            <a:spAutoFit/>
          </a:bodyPr>
          <a:lstStyle/>
          <a:p>
            <a:pPr algn="ctr">
              <a:spcBef>
                <a:spcPct val="50000"/>
              </a:spcBef>
            </a:pPr>
            <a:endParaRPr lang="en-US" sz="2200" dirty="0">
              <a:solidFill>
                <a:srgbClr val="FFFF00"/>
              </a:solidFill>
              <a:latin typeface="Albertus"/>
              <a:cs typeface="Arial" charset="0"/>
            </a:endParaRPr>
          </a:p>
        </p:txBody>
      </p:sp>
      <p:sp>
        <p:nvSpPr>
          <p:cNvPr id="2" name="Text Placeholder 1">
            <a:extLst>
              <a:ext uri="{FF2B5EF4-FFF2-40B4-BE49-F238E27FC236}">
                <a16:creationId xmlns:a16="http://schemas.microsoft.com/office/drawing/2014/main" id="{C3592657-AE5C-4146-9AE0-F48ADAF2FB54}"/>
              </a:ext>
            </a:extLst>
          </p:cNvPr>
          <p:cNvSpPr>
            <a:spLocks noGrp="1"/>
          </p:cNvSpPr>
          <p:nvPr>
            <p:ph type="body" sz="quarter" idx="11"/>
          </p:nvPr>
        </p:nvSpPr>
        <p:spPr/>
        <p:txBody>
          <a:bodyPr>
            <a:normAutofit/>
          </a:bodyPr>
          <a:lstStyle/>
          <a:p>
            <a:r>
              <a:rPr lang="en-US" dirty="0"/>
              <a:t>John and Mary invested </a:t>
            </a:r>
            <a:br>
              <a:rPr lang="en-US" dirty="0"/>
            </a:br>
            <a:r>
              <a:rPr lang="en-US" dirty="0"/>
              <a:t>their $500,000 CD into 2 guaranteed, short term</a:t>
            </a:r>
            <a:br>
              <a:rPr lang="en-US" dirty="0"/>
            </a:br>
            <a:r>
              <a:rPr lang="en-US" dirty="0"/>
              <a:t>annuity accounts.</a:t>
            </a:r>
          </a:p>
          <a:p>
            <a:endParaRPr lang="en-US" sz="1800" dirty="0"/>
          </a:p>
          <a:p>
            <a:r>
              <a:rPr lang="en-US" sz="1800" dirty="0"/>
              <a:t>It is important to understand that fixed annuities, unlike CD’s, are neither insured nor guaranteed by the FDIC, and that they may decline in value if surrendered prior to maturity, due to surrender or withdrawal charges. Annuities guarantees are based on the claims-paying ability of the issuing insurance company. For these reasons, it is important to work closely with your advisors to select the best annuity for your needs.</a:t>
            </a:r>
          </a:p>
        </p:txBody>
      </p:sp>
      <p:pic>
        <p:nvPicPr>
          <p:cNvPr id="8" name="Picture Placeholder 7">
            <a:extLst>
              <a:ext uri="{FF2B5EF4-FFF2-40B4-BE49-F238E27FC236}">
                <a16:creationId xmlns:a16="http://schemas.microsoft.com/office/drawing/2014/main" id="{7716A6B2-0FCE-4C1F-A38A-25DB9B5DE1C4}"/>
              </a:ext>
            </a:extLst>
          </p:cNvPr>
          <p:cNvPicPr>
            <a:picLocks noGrp="1" noChangeAspect="1"/>
          </p:cNvPicPr>
          <p:nvPr>
            <p:ph type="pic" sz="quarter" idx="12"/>
          </p:nvPr>
        </p:nvPicPr>
        <p:blipFill>
          <a:blip r:embed="rId3"/>
          <a:srcRect t="9" b="9"/>
          <a:stretch>
            <a:fillRect/>
          </a:stretch>
        </p:blipFill>
        <p:spPr/>
      </p:pic>
    </p:spTree>
    <p:extLst>
      <p:ext uri="{BB962C8B-B14F-4D97-AF65-F5344CB8AC3E}">
        <p14:creationId xmlns:p14="http://schemas.microsoft.com/office/powerpoint/2010/main" val="3136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28983B-6AE4-4A22-8E83-AFFDA2131FB9}"/>
              </a:ext>
            </a:extLst>
          </p:cNvPr>
          <p:cNvSpPr>
            <a:spLocks noGrp="1"/>
          </p:cNvSpPr>
          <p:nvPr>
            <p:ph type="body" sz="quarter" idx="11"/>
          </p:nvPr>
        </p:nvSpPr>
        <p:spPr>
          <a:xfrm>
            <a:off x="381000" y="342900"/>
            <a:ext cx="5334000" cy="6115050"/>
          </a:xfrm>
        </p:spPr>
        <p:txBody>
          <a:bodyPr>
            <a:normAutofit/>
          </a:bodyPr>
          <a:lstStyle/>
          <a:p>
            <a:pPr lvl="3"/>
            <a:r>
              <a:rPr lang="en-US" dirty="0"/>
              <a:t>Annuity account #1</a:t>
            </a:r>
          </a:p>
          <a:p>
            <a:r>
              <a:rPr lang="en-US" dirty="0"/>
              <a:t>$56,250</a:t>
            </a:r>
          </a:p>
          <a:p>
            <a:pPr lvl="3"/>
            <a:r>
              <a:rPr lang="en-US" dirty="0"/>
              <a:t>Annuity account #2</a:t>
            </a:r>
          </a:p>
          <a:p>
            <a:r>
              <a:rPr lang="en-US" dirty="0"/>
              <a:t>$443,750</a:t>
            </a:r>
          </a:p>
          <a:p>
            <a:endParaRPr lang="en-US" sz="2400" dirty="0"/>
          </a:p>
          <a:p>
            <a:r>
              <a:rPr lang="en-US" sz="2400" dirty="0"/>
              <a:t>This illustration assumes that annuity account #1 and annuity account #2 are fixed rate annuities.</a:t>
            </a:r>
          </a:p>
        </p:txBody>
      </p:sp>
      <p:pic>
        <p:nvPicPr>
          <p:cNvPr id="6" name="Picture Placeholder 7">
            <a:extLst>
              <a:ext uri="{FF2B5EF4-FFF2-40B4-BE49-F238E27FC236}">
                <a16:creationId xmlns:a16="http://schemas.microsoft.com/office/drawing/2014/main" id="{052195A7-A352-4926-BA4A-51EF22A5BCFC}"/>
              </a:ext>
            </a:extLst>
          </p:cNvPr>
          <p:cNvPicPr>
            <a:picLocks noGrp="1" noChangeAspect="1"/>
          </p:cNvPicPr>
          <p:nvPr>
            <p:ph type="pic" sz="quarter" idx="12"/>
          </p:nvPr>
        </p:nvPicPr>
        <p:blipFill>
          <a:blip r:embed="rId3"/>
          <a:srcRect t="9" b="9"/>
          <a:stretch>
            <a:fillRect/>
          </a:stretch>
        </p:blipFill>
        <p:spPr>
          <a:xfrm>
            <a:off x="6643688" y="0"/>
            <a:ext cx="5548312" cy="6858000"/>
          </a:xfrm>
        </p:spPr>
      </p:pic>
    </p:spTree>
    <p:extLst>
      <p:ext uri="{BB962C8B-B14F-4D97-AF65-F5344CB8AC3E}">
        <p14:creationId xmlns:p14="http://schemas.microsoft.com/office/powerpoint/2010/main" val="37014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381000" y="5906869"/>
            <a:ext cx="5715000" cy="646331"/>
          </a:xfrm>
          <a:prstGeom prst="rect">
            <a:avLst/>
          </a:prstGeom>
          <a:noFill/>
          <a:ln w="9525">
            <a:noFill/>
            <a:miter lim="800000"/>
            <a:headEnd/>
            <a:tailEnd/>
          </a:ln>
        </p:spPr>
        <p:txBody>
          <a:bodyPr wrap="square" anchor="b">
            <a:spAutoFit/>
          </a:bodyPr>
          <a:lstStyle/>
          <a:p>
            <a:pPr>
              <a:spcBef>
                <a:spcPct val="50000"/>
              </a:spcBef>
            </a:pPr>
            <a:r>
              <a:rPr lang="en-US" dirty="0">
                <a:solidFill>
                  <a:schemeClr val="bg1"/>
                </a:solidFill>
                <a:latin typeface="Calibri" pitchFamily="34" charset="0"/>
                <a:cs typeface="Arial" charset="0"/>
              </a:rPr>
              <a:t>Assumes a rate of return of 3.5%. Includes return of initial principal contribution amount. </a:t>
            </a:r>
            <a:endParaRPr lang="en-US" dirty="0">
              <a:solidFill>
                <a:schemeClr val="bg1"/>
              </a:solidFill>
              <a:latin typeface="Albertus Extra Bold"/>
              <a:cs typeface="Arial" charset="0"/>
            </a:endParaRPr>
          </a:p>
        </p:txBody>
      </p:sp>
      <p:sp>
        <p:nvSpPr>
          <p:cNvPr id="79875" name="Rectangle 4"/>
          <p:cNvSpPr>
            <a:spLocks noChangeArrowheads="1"/>
          </p:cNvSpPr>
          <p:nvPr/>
        </p:nvSpPr>
        <p:spPr bwMode="auto">
          <a:xfrm>
            <a:off x="6934200" y="0"/>
            <a:ext cx="5257800" cy="6827222"/>
          </a:xfrm>
          <a:prstGeom prst="rect">
            <a:avLst/>
          </a:prstGeom>
          <a:solidFill>
            <a:schemeClr val="accent6">
              <a:lumMod val="75000"/>
            </a:schemeClr>
          </a:solidFill>
          <a:ln w="19050">
            <a:noFill/>
            <a:miter lim="800000"/>
            <a:headEnd/>
            <a:tailEnd/>
          </a:ln>
        </p:spPr>
        <p:txBody>
          <a:bodyPr wrap="square" lIns="365760" tIns="91440" rIns="365760" bIns="91440" anchor="ctr">
            <a:noAutofit/>
          </a:bodyPr>
          <a:lstStyle/>
          <a:p>
            <a:pPr>
              <a:lnSpc>
                <a:spcPct val="110000"/>
              </a:lnSpc>
              <a:spcAft>
                <a:spcPts val="1200"/>
              </a:spcAft>
            </a:pPr>
            <a:r>
              <a:rPr lang="en-US" sz="2800" b="1" dirty="0">
                <a:solidFill>
                  <a:schemeClr val="bg1"/>
                </a:solidFill>
              </a:rPr>
              <a:t>Taxation of Annuities</a:t>
            </a:r>
          </a:p>
          <a:p>
            <a:pPr>
              <a:lnSpc>
                <a:spcPct val="110000"/>
              </a:lnSpc>
              <a:spcAft>
                <a:spcPts val="1200"/>
              </a:spcAft>
            </a:pPr>
            <a:r>
              <a:rPr lang="en-US" dirty="0">
                <a:solidFill>
                  <a:schemeClr val="bg1"/>
                </a:solidFill>
              </a:rPr>
              <a:t>The taxation of annuity contracts and related payments can be complex and confusing. A complete discussion of all aspects of taxation of annuity distributions is beyond this presentation’s scope. For annuities with an immediate payout, every payment received consists of both income and return of invested capital. The latter is tax free, until the entire basis in the contract is recovered.  Therefore, tax benefits can be realized as the full amount of income received is not typically taxed.</a:t>
            </a:r>
            <a:endParaRPr lang="en-US" sz="2000" dirty="0">
              <a:solidFill>
                <a:schemeClr val="bg1"/>
              </a:solidFill>
            </a:endParaRPr>
          </a:p>
        </p:txBody>
      </p:sp>
      <p:sp>
        <p:nvSpPr>
          <p:cNvPr id="2" name="Text Placeholder 1">
            <a:extLst>
              <a:ext uri="{FF2B5EF4-FFF2-40B4-BE49-F238E27FC236}">
                <a16:creationId xmlns:a16="http://schemas.microsoft.com/office/drawing/2014/main" id="{6E8F3069-696A-415A-9D96-65BE0392FA47}"/>
              </a:ext>
            </a:extLst>
          </p:cNvPr>
          <p:cNvSpPr>
            <a:spLocks noGrp="1"/>
          </p:cNvSpPr>
          <p:nvPr>
            <p:ph type="body" sz="quarter" idx="11"/>
          </p:nvPr>
        </p:nvSpPr>
        <p:spPr>
          <a:xfrm>
            <a:off x="381000" y="342899"/>
            <a:ext cx="6324600" cy="5955139"/>
          </a:xfrm>
        </p:spPr>
        <p:txBody>
          <a:bodyPr>
            <a:normAutofit/>
          </a:bodyPr>
          <a:lstStyle/>
          <a:p>
            <a:r>
              <a:rPr lang="en-US" sz="4000" dirty="0"/>
              <a:t>Annuity account #1 provides </a:t>
            </a:r>
            <a:r>
              <a:rPr lang="en-US" sz="4000" b="1" dirty="0"/>
              <a:t>$12,500 per year in income for 5 years</a:t>
            </a:r>
            <a:r>
              <a:rPr lang="en-US" sz="4000" dirty="0"/>
              <a:t>…</a:t>
            </a:r>
          </a:p>
          <a:p>
            <a:pPr lvl="3"/>
            <a:r>
              <a:rPr lang="en-US" sz="5400" dirty="0"/>
              <a:t>90% tax free!</a:t>
            </a:r>
          </a:p>
        </p:txBody>
      </p:sp>
    </p:spTree>
    <p:extLst>
      <p:ext uri="{BB962C8B-B14F-4D97-AF65-F5344CB8AC3E}">
        <p14:creationId xmlns:p14="http://schemas.microsoft.com/office/powerpoint/2010/main" val="17826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3"/>
          <p:cNvSpPr txBox="1">
            <a:spLocks noChangeArrowheads="1"/>
          </p:cNvSpPr>
          <p:nvPr/>
        </p:nvSpPr>
        <p:spPr bwMode="auto">
          <a:xfrm>
            <a:off x="381000" y="6183868"/>
            <a:ext cx="6705600" cy="369332"/>
          </a:xfrm>
          <a:prstGeom prst="rect">
            <a:avLst/>
          </a:prstGeom>
          <a:noFill/>
          <a:ln w="9525">
            <a:noFill/>
            <a:miter lim="800000"/>
            <a:headEnd/>
            <a:tailEnd/>
          </a:ln>
        </p:spPr>
        <p:txBody>
          <a:bodyPr wrap="square" anchor="b">
            <a:spAutoFit/>
          </a:bodyPr>
          <a:lstStyle/>
          <a:p>
            <a:pPr>
              <a:spcBef>
                <a:spcPct val="50000"/>
              </a:spcBef>
            </a:pPr>
            <a:r>
              <a:rPr lang="en-US" dirty="0">
                <a:solidFill>
                  <a:schemeClr val="bg1"/>
                </a:solidFill>
                <a:latin typeface="Calibri" pitchFamily="34" charset="0"/>
                <a:cs typeface="Arial" charset="0"/>
              </a:rPr>
              <a:t>Assumes a fixed annuity and a hypothetical net rate of return of 3%</a:t>
            </a:r>
          </a:p>
        </p:txBody>
      </p:sp>
      <p:sp>
        <p:nvSpPr>
          <p:cNvPr id="2" name="Text Placeholder 1">
            <a:extLst>
              <a:ext uri="{FF2B5EF4-FFF2-40B4-BE49-F238E27FC236}">
                <a16:creationId xmlns:a16="http://schemas.microsoft.com/office/drawing/2014/main" id="{6E8F3069-696A-415A-9D96-65BE0392FA47}"/>
              </a:ext>
            </a:extLst>
          </p:cNvPr>
          <p:cNvSpPr>
            <a:spLocks noGrp="1"/>
          </p:cNvSpPr>
          <p:nvPr>
            <p:ph type="body" sz="quarter" idx="11"/>
          </p:nvPr>
        </p:nvSpPr>
        <p:spPr>
          <a:xfrm>
            <a:off x="381000" y="342899"/>
            <a:ext cx="10896600" cy="1485901"/>
          </a:xfrm>
        </p:spPr>
        <p:txBody>
          <a:bodyPr>
            <a:normAutofit/>
          </a:bodyPr>
          <a:lstStyle/>
          <a:p>
            <a:r>
              <a:rPr lang="en-US" sz="4000" dirty="0"/>
              <a:t>Annuity account #2 accumulates over 5 years:</a:t>
            </a:r>
          </a:p>
        </p:txBody>
      </p:sp>
      <p:sp>
        <p:nvSpPr>
          <p:cNvPr id="5" name="Text Box 4">
            <a:extLst>
              <a:ext uri="{FF2B5EF4-FFF2-40B4-BE49-F238E27FC236}">
                <a16:creationId xmlns:a16="http://schemas.microsoft.com/office/drawing/2014/main" id="{D50D92E6-16AF-4083-9D8F-5F67F5E3597E}"/>
              </a:ext>
            </a:extLst>
          </p:cNvPr>
          <p:cNvSpPr txBox="1">
            <a:spLocks noChangeArrowheads="1"/>
          </p:cNvSpPr>
          <p:nvPr/>
        </p:nvSpPr>
        <p:spPr bwMode="auto">
          <a:xfrm>
            <a:off x="3733800" y="1981200"/>
            <a:ext cx="2057400" cy="3506788"/>
          </a:xfrm>
          <a:prstGeom prst="rect">
            <a:avLst/>
          </a:prstGeom>
          <a:noFill/>
          <a:ln w="9525">
            <a:noFill/>
            <a:miter lim="800000"/>
            <a:headEnd/>
            <a:tailEnd/>
          </a:ln>
        </p:spPr>
        <p:txBody>
          <a:bodyPr wrap="square">
            <a:spAutoFit/>
          </a:bodyPr>
          <a:lstStyle/>
          <a:p>
            <a:pPr>
              <a:spcBef>
                <a:spcPct val="50000"/>
              </a:spcBef>
            </a:pPr>
            <a:r>
              <a:rPr lang="en-US" sz="3200" dirty="0">
                <a:solidFill>
                  <a:schemeClr val="bg1"/>
                </a:solidFill>
                <a:cs typeface="Arial" charset="0"/>
              </a:rPr>
              <a:t>Year 1</a:t>
            </a:r>
          </a:p>
          <a:p>
            <a:pPr>
              <a:spcBef>
                <a:spcPct val="50000"/>
              </a:spcBef>
            </a:pPr>
            <a:r>
              <a:rPr lang="en-US" sz="3200" dirty="0">
                <a:solidFill>
                  <a:schemeClr val="bg1"/>
                </a:solidFill>
                <a:cs typeface="Arial" charset="0"/>
              </a:rPr>
              <a:t>Year 2</a:t>
            </a:r>
          </a:p>
          <a:p>
            <a:pPr>
              <a:spcBef>
                <a:spcPct val="50000"/>
              </a:spcBef>
            </a:pPr>
            <a:r>
              <a:rPr lang="en-US" sz="3200" dirty="0">
                <a:solidFill>
                  <a:schemeClr val="bg1"/>
                </a:solidFill>
                <a:cs typeface="Arial" charset="0"/>
              </a:rPr>
              <a:t>Year 3</a:t>
            </a:r>
          </a:p>
          <a:p>
            <a:pPr>
              <a:spcBef>
                <a:spcPct val="50000"/>
              </a:spcBef>
            </a:pPr>
            <a:r>
              <a:rPr lang="en-US" sz="3200" dirty="0">
                <a:solidFill>
                  <a:schemeClr val="bg1"/>
                </a:solidFill>
                <a:cs typeface="Arial" charset="0"/>
              </a:rPr>
              <a:t>Year 4</a:t>
            </a:r>
          </a:p>
          <a:p>
            <a:pPr>
              <a:spcBef>
                <a:spcPct val="50000"/>
              </a:spcBef>
            </a:pPr>
            <a:r>
              <a:rPr lang="en-US" sz="3200" dirty="0">
                <a:solidFill>
                  <a:schemeClr val="bg1"/>
                </a:solidFill>
                <a:cs typeface="Arial" charset="0"/>
              </a:rPr>
              <a:t>Year 5</a:t>
            </a:r>
          </a:p>
        </p:txBody>
      </p:sp>
      <p:sp>
        <p:nvSpPr>
          <p:cNvPr id="6" name="Text Box 5">
            <a:extLst>
              <a:ext uri="{FF2B5EF4-FFF2-40B4-BE49-F238E27FC236}">
                <a16:creationId xmlns:a16="http://schemas.microsoft.com/office/drawing/2014/main" id="{AB4739A5-5917-4856-A3B0-847F870D23C8}"/>
              </a:ext>
            </a:extLst>
          </p:cNvPr>
          <p:cNvSpPr txBox="1">
            <a:spLocks noChangeArrowheads="1"/>
          </p:cNvSpPr>
          <p:nvPr/>
        </p:nvSpPr>
        <p:spPr bwMode="auto">
          <a:xfrm>
            <a:off x="5791200" y="1981200"/>
            <a:ext cx="2514600" cy="3506788"/>
          </a:xfrm>
          <a:prstGeom prst="rect">
            <a:avLst/>
          </a:prstGeom>
          <a:noFill/>
          <a:ln w="9525">
            <a:noFill/>
            <a:miter lim="800000"/>
            <a:headEnd/>
            <a:tailEnd/>
          </a:ln>
        </p:spPr>
        <p:txBody>
          <a:bodyPr wrap="square">
            <a:spAutoFit/>
          </a:bodyPr>
          <a:lstStyle/>
          <a:p>
            <a:pPr algn="r">
              <a:spcBef>
                <a:spcPct val="50000"/>
              </a:spcBef>
            </a:pPr>
            <a:r>
              <a:rPr lang="en-US" sz="3200" dirty="0">
                <a:solidFill>
                  <a:schemeClr val="bg1"/>
                </a:solidFill>
                <a:cs typeface="Arial" charset="0"/>
              </a:rPr>
              <a:t>$457,063</a:t>
            </a:r>
          </a:p>
          <a:p>
            <a:pPr algn="r">
              <a:spcBef>
                <a:spcPct val="50000"/>
              </a:spcBef>
            </a:pPr>
            <a:r>
              <a:rPr lang="en-US" sz="3200" dirty="0">
                <a:solidFill>
                  <a:schemeClr val="bg1"/>
                </a:solidFill>
                <a:cs typeface="Arial" charset="0"/>
              </a:rPr>
              <a:t>$470,774</a:t>
            </a:r>
          </a:p>
          <a:p>
            <a:pPr algn="r">
              <a:spcBef>
                <a:spcPct val="50000"/>
              </a:spcBef>
            </a:pPr>
            <a:r>
              <a:rPr lang="en-US" sz="3200" dirty="0">
                <a:solidFill>
                  <a:schemeClr val="bg1"/>
                </a:solidFill>
                <a:cs typeface="Arial" charset="0"/>
              </a:rPr>
              <a:t>$484,898</a:t>
            </a:r>
          </a:p>
          <a:p>
            <a:pPr algn="r">
              <a:spcBef>
                <a:spcPct val="50000"/>
              </a:spcBef>
            </a:pPr>
            <a:r>
              <a:rPr lang="en-US" sz="3200" dirty="0">
                <a:solidFill>
                  <a:schemeClr val="bg1"/>
                </a:solidFill>
                <a:cs typeface="Arial" charset="0"/>
              </a:rPr>
              <a:t>$499,445</a:t>
            </a:r>
          </a:p>
          <a:p>
            <a:pPr algn="r">
              <a:spcBef>
                <a:spcPct val="50000"/>
              </a:spcBef>
            </a:pPr>
            <a:r>
              <a:rPr lang="en-US" sz="3200" dirty="0">
                <a:solidFill>
                  <a:schemeClr val="bg1"/>
                </a:solidFill>
                <a:cs typeface="Arial" charset="0"/>
              </a:rPr>
              <a:t>$514,428</a:t>
            </a:r>
          </a:p>
        </p:txBody>
      </p:sp>
    </p:spTree>
    <p:extLst>
      <p:ext uri="{BB962C8B-B14F-4D97-AF65-F5344CB8AC3E}">
        <p14:creationId xmlns:p14="http://schemas.microsoft.com/office/powerpoint/2010/main" val="6879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B06D2-0416-402C-860F-042F143E7174}"/>
              </a:ext>
            </a:extLst>
          </p:cNvPr>
          <p:cNvSpPr>
            <a:spLocks noGrp="1"/>
          </p:cNvSpPr>
          <p:nvPr>
            <p:ph type="body" sz="quarter" idx="11"/>
          </p:nvPr>
        </p:nvSpPr>
        <p:spPr>
          <a:xfrm>
            <a:off x="381000" y="1485901"/>
            <a:ext cx="6629400" cy="4972050"/>
          </a:xfrm>
        </p:spPr>
        <p:txBody>
          <a:bodyPr>
            <a:normAutofit fontScale="92500"/>
          </a:bodyPr>
          <a:lstStyle/>
          <a:p>
            <a:r>
              <a:rPr lang="en-US" dirty="0"/>
              <a:t>This federal reserve note, issued in 1914, had the same purchasing power as the $20 gold piece.</a:t>
            </a:r>
          </a:p>
          <a:p>
            <a:r>
              <a:rPr lang="en-US" dirty="0"/>
              <a:t>It could be exchanged for the</a:t>
            </a:r>
            <a:br>
              <a:rPr lang="en-US" dirty="0"/>
            </a:br>
            <a:r>
              <a:rPr lang="en-US" dirty="0"/>
              <a:t>gold piece at par.</a:t>
            </a:r>
          </a:p>
          <a:p>
            <a:r>
              <a:rPr lang="en-US" dirty="0"/>
              <a:t>Both the gold piece and </a:t>
            </a:r>
            <a:br>
              <a:rPr lang="en-US" dirty="0"/>
            </a:br>
            <a:r>
              <a:rPr lang="en-US" dirty="0"/>
              <a:t>the federal reserve note </a:t>
            </a:r>
            <a:br>
              <a:rPr lang="en-US" dirty="0"/>
            </a:br>
            <a:r>
              <a:rPr lang="en-US" dirty="0"/>
              <a:t>were currency.</a:t>
            </a:r>
          </a:p>
        </p:txBody>
      </p:sp>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7168116" cy="1120775"/>
          </a:xfrm>
        </p:spPr>
        <p:txBody>
          <a:bodyPr>
            <a:normAutofit fontScale="90000"/>
          </a:bodyPr>
          <a:lstStyle/>
          <a:p>
            <a:r>
              <a:rPr lang="en-US" dirty="0"/>
              <a:t>Let’s Go Back in Time to 1913</a:t>
            </a:r>
          </a:p>
        </p:txBody>
      </p:sp>
      <p:pic>
        <p:nvPicPr>
          <p:cNvPr id="2054" name="Picture 6" descr="1914 20 Dollar Bill | Learn the Value of This Bill">
            <a:extLst>
              <a:ext uri="{FF2B5EF4-FFF2-40B4-BE49-F238E27FC236}">
                <a16:creationId xmlns:a16="http://schemas.microsoft.com/office/drawing/2014/main" id="{25367B16-2A01-41F2-BC7F-09B5524C1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63306">
            <a:off x="6414288" y="2311972"/>
            <a:ext cx="5228886" cy="2181192"/>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1914 20 Dollar Bill | Learn the Value of This Bill">
            <a:extLst>
              <a:ext uri="{FF2B5EF4-FFF2-40B4-BE49-F238E27FC236}">
                <a16:creationId xmlns:a16="http://schemas.microsoft.com/office/drawing/2014/main" id="{FF233155-376E-43C4-A35F-46569968C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114" y="3733800"/>
            <a:ext cx="5228886" cy="2181192"/>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57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4800" y="800327"/>
            <a:ext cx="7498080" cy="461665"/>
          </a:xfrm>
          <a:prstGeom prst="rect">
            <a:avLst/>
          </a:prstGeom>
          <a:noFill/>
        </p:spPr>
        <p:txBody>
          <a:bodyPr wrap="square" rtlCol="0">
            <a:spAutoFit/>
          </a:bodyPr>
          <a:lstStyle/>
          <a:p>
            <a:pPr>
              <a:tabLst>
                <a:tab pos="7940675" algn="r"/>
              </a:tabLst>
            </a:pPr>
            <a:r>
              <a:rPr lang="en-US" sz="2400" b="1" dirty="0"/>
              <a:t>Taxable Interest Income	$ 1,250.00</a:t>
            </a:r>
          </a:p>
        </p:txBody>
      </p:sp>
      <p:sp>
        <p:nvSpPr>
          <p:cNvPr id="4" name="TextBox 3"/>
          <p:cNvSpPr txBox="1"/>
          <p:nvPr/>
        </p:nvSpPr>
        <p:spPr>
          <a:xfrm>
            <a:off x="4114800" y="1428641"/>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Pension Income	$18,800.00</a:t>
            </a:r>
          </a:p>
        </p:txBody>
      </p:sp>
      <p:sp>
        <p:nvSpPr>
          <p:cNvPr id="5" name="TextBox 4"/>
          <p:cNvSpPr txBox="1"/>
          <p:nvPr/>
        </p:nvSpPr>
        <p:spPr>
          <a:xfrm>
            <a:off x="4114800" y="2056955"/>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IRA Distributions	$ 8,300.00</a:t>
            </a:r>
          </a:p>
        </p:txBody>
      </p:sp>
      <p:sp>
        <p:nvSpPr>
          <p:cNvPr id="6" name="TextBox 5"/>
          <p:cNvSpPr txBox="1"/>
          <p:nvPr/>
        </p:nvSpPr>
        <p:spPr>
          <a:xfrm>
            <a:off x="4114800" y="2685269"/>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Social Security Benefits	$30,319.00</a:t>
            </a:r>
          </a:p>
        </p:txBody>
      </p:sp>
      <p:sp>
        <p:nvSpPr>
          <p:cNvPr id="7" name="TextBox 6"/>
          <p:cNvSpPr txBox="1"/>
          <p:nvPr/>
        </p:nvSpPr>
        <p:spPr>
          <a:xfrm>
            <a:off x="4114800" y="3313583"/>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Taxable Social Security Benefits	$ 5,755.00</a:t>
            </a:r>
          </a:p>
        </p:txBody>
      </p:sp>
      <p:sp>
        <p:nvSpPr>
          <p:cNvPr id="8" name="TextBox 7"/>
          <p:cNvSpPr txBox="1"/>
          <p:nvPr/>
        </p:nvSpPr>
        <p:spPr>
          <a:xfrm>
            <a:off x="4114800" y="3941897"/>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Adjusted Gross Income	        $34,105.00</a:t>
            </a:r>
          </a:p>
        </p:txBody>
      </p:sp>
      <p:sp>
        <p:nvSpPr>
          <p:cNvPr id="9" name="TextBox 8"/>
          <p:cNvSpPr txBox="1"/>
          <p:nvPr/>
        </p:nvSpPr>
        <p:spPr>
          <a:xfrm>
            <a:off x="4114800" y="4570211"/>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Deduction and Exemptions	        $24,000.00</a:t>
            </a:r>
          </a:p>
        </p:txBody>
      </p:sp>
      <p:sp>
        <p:nvSpPr>
          <p:cNvPr id="10" name="TextBox 9"/>
          <p:cNvSpPr txBox="1"/>
          <p:nvPr/>
        </p:nvSpPr>
        <p:spPr>
          <a:xfrm>
            <a:off x="4114800" y="5198525"/>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Taxable Income	        $10,105.00</a:t>
            </a:r>
          </a:p>
        </p:txBody>
      </p:sp>
      <p:sp>
        <p:nvSpPr>
          <p:cNvPr id="11" name="TextBox 10"/>
          <p:cNvSpPr txBox="1"/>
          <p:nvPr/>
        </p:nvSpPr>
        <p:spPr>
          <a:xfrm>
            <a:off x="4114800" y="5826840"/>
            <a:ext cx="7498080" cy="461665"/>
          </a:xfrm>
          <a:prstGeom prst="rect">
            <a:avLst/>
          </a:prstGeom>
          <a:noFill/>
        </p:spPr>
        <p:txBody>
          <a:bodyPr wrap="square" rtlCol="0">
            <a:spAutoFit/>
          </a:bodyPr>
          <a:lstStyle>
            <a:defPPr>
              <a:defRPr lang="en-US"/>
            </a:defPPr>
            <a:lvl1pPr>
              <a:tabLst>
                <a:tab pos="7940675" algn="r"/>
              </a:tabLst>
              <a:defRPr sz="2000" b="1"/>
            </a:lvl1pPr>
          </a:lstStyle>
          <a:p>
            <a:r>
              <a:rPr lang="en-US" sz="2400" dirty="0"/>
              <a:t>Tax	        $ 1,011.00</a:t>
            </a:r>
          </a:p>
        </p:txBody>
      </p:sp>
      <p:sp>
        <p:nvSpPr>
          <p:cNvPr id="13" name="Title 12">
            <a:extLst>
              <a:ext uri="{FF2B5EF4-FFF2-40B4-BE49-F238E27FC236}">
                <a16:creationId xmlns:a16="http://schemas.microsoft.com/office/drawing/2014/main" id="{A5E403DE-8713-46CA-9C16-F8633D765580}"/>
              </a:ext>
            </a:extLst>
          </p:cNvPr>
          <p:cNvSpPr>
            <a:spLocks noGrp="1"/>
          </p:cNvSpPr>
          <p:nvPr>
            <p:ph type="title"/>
          </p:nvPr>
        </p:nvSpPr>
        <p:spPr/>
        <p:txBody>
          <a:bodyPr/>
          <a:lstStyle/>
          <a:p>
            <a:r>
              <a:rPr lang="en-US" dirty="0"/>
              <a:t>Here is what John and Mary’s tax revised tax return looks like:</a:t>
            </a:r>
          </a:p>
        </p:txBody>
      </p:sp>
    </p:spTree>
    <p:extLst>
      <p:ext uri="{BB962C8B-B14F-4D97-AF65-F5344CB8AC3E}">
        <p14:creationId xmlns:p14="http://schemas.microsoft.com/office/powerpoint/2010/main" val="17024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341DD-040C-440A-AE05-21E90B3037B8}"/>
              </a:ext>
            </a:extLst>
          </p:cNvPr>
          <p:cNvSpPr>
            <a:spLocks noGrp="1"/>
          </p:cNvSpPr>
          <p:nvPr>
            <p:ph type="body" sz="quarter" idx="11"/>
          </p:nvPr>
        </p:nvSpPr>
        <p:spPr>
          <a:xfrm>
            <a:off x="381000" y="342900"/>
            <a:ext cx="9982200" cy="6115050"/>
          </a:xfrm>
        </p:spPr>
        <p:txBody>
          <a:bodyPr>
            <a:normAutofit/>
          </a:bodyPr>
          <a:lstStyle/>
          <a:p>
            <a:r>
              <a:rPr lang="en-US" sz="4800" dirty="0"/>
              <a:t>After 5 years, John &amp; Mary have </a:t>
            </a:r>
            <a:r>
              <a:rPr lang="en-US" sz="5400" b="1" dirty="0"/>
              <a:t>$11,490 </a:t>
            </a:r>
            <a:r>
              <a:rPr lang="en-US" sz="4800" dirty="0"/>
              <a:t>in additional income just from tax savings!!!</a:t>
            </a:r>
          </a:p>
        </p:txBody>
      </p:sp>
    </p:spTree>
    <p:extLst>
      <p:ext uri="{BB962C8B-B14F-4D97-AF65-F5344CB8AC3E}">
        <p14:creationId xmlns:p14="http://schemas.microsoft.com/office/powerpoint/2010/main" val="360633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341DD-040C-440A-AE05-21E90B3037B8}"/>
              </a:ext>
            </a:extLst>
          </p:cNvPr>
          <p:cNvSpPr>
            <a:spLocks noGrp="1"/>
          </p:cNvSpPr>
          <p:nvPr>
            <p:ph type="body" sz="quarter" idx="11"/>
          </p:nvPr>
        </p:nvSpPr>
        <p:spPr>
          <a:xfrm>
            <a:off x="381000" y="342900"/>
            <a:ext cx="9982200" cy="6115050"/>
          </a:xfrm>
        </p:spPr>
        <p:txBody>
          <a:bodyPr>
            <a:normAutofit/>
          </a:bodyPr>
          <a:lstStyle/>
          <a:p>
            <a:r>
              <a:rPr lang="en-US" sz="4800" dirty="0"/>
              <a:t>John and Mary may also reduce the amount of their Social Security subject to income tax.</a:t>
            </a:r>
          </a:p>
        </p:txBody>
      </p:sp>
    </p:spTree>
    <p:extLst>
      <p:ext uri="{BB962C8B-B14F-4D97-AF65-F5344CB8AC3E}">
        <p14:creationId xmlns:p14="http://schemas.microsoft.com/office/powerpoint/2010/main" val="300212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263317"/>
            <a:ext cx="5715000" cy="4331368"/>
          </a:xfrm>
        </p:spPr>
        <p:txBody>
          <a:bodyPr/>
          <a:lstStyle/>
          <a:p>
            <a:r>
              <a:rPr lang="en-US" dirty="0"/>
              <a:t>Module Three:</a:t>
            </a:r>
            <a:br>
              <a:rPr lang="en-US" dirty="0"/>
            </a:br>
            <a:r>
              <a:rPr lang="en-US" dirty="0"/>
              <a:t>Taxation of Benefits and Retirement Accounts</a:t>
            </a:r>
          </a:p>
        </p:txBody>
      </p:sp>
      <p:sp>
        <p:nvSpPr>
          <p:cNvPr id="5" name="Text Placeholder 4">
            <a:extLst>
              <a:ext uri="{FF2B5EF4-FFF2-40B4-BE49-F238E27FC236}">
                <a16:creationId xmlns:a16="http://schemas.microsoft.com/office/drawing/2014/main" id="{01909997-AC66-4091-8F5C-4600672E488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798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11430000" cy="6115050"/>
          </a:xfrm>
        </p:spPr>
        <p:txBody>
          <a:bodyPr/>
          <a:lstStyle/>
          <a:p>
            <a:r>
              <a:rPr lang="en-US" dirty="0"/>
              <a:t>SECURE Act Is Now Law. This Changes Things</a:t>
            </a:r>
          </a:p>
          <a:p>
            <a:r>
              <a:rPr lang="en-US" dirty="0"/>
              <a:t>Some Highlights:</a:t>
            </a:r>
          </a:p>
          <a:p>
            <a:pPr lvl="1"/>
            <a:r>
              <a:rPr lang="en-US" dirty="0"/>
              <a:t>RMD’s Begin at Age 72</a:t>
            </a:r>
          </a:p>
          <a:p>
            <a:pPr lvl="1"/>
            <a:r>
              <a:rPr lang="en-US" dirty="0"/>
              <a:t>The Stretch Out IRA Is Dead</a:t>
            </a:r>
          </a:p>
          <a:p>
            <a:pPr lvl="1"/>
            <a:r>
              <a:rPr lang="en-US" dirty="0"/>
              <a:t>SECURE Makes Roth Conversions More Attractive for Some Investors</a:t>
            </a:r>
          </a:p>
        </p:txBody>
      </p:sp>
    </p:spTree>
    <p:extLst>
      <p:ext uri="{BB962C8B-B14F-4D97-AF65-F5344CB8AC3E}">
        <p14:creationId xmlns:p14="http://schemas.microsoft.com/office/powerpoint/2010/main" val="36451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5638800" cy="6115050"/>
          </a:xfrm>
        </p:spPr>
        <p:txBody>
          <a:bodyPr/>
          <a:lstStyle/>
          <a:p>
            <a:r>
              <a:rPr lang="en-US" dirty="0"/>
              <a:t>In this example, we’ll consider the situation of Frank and Susan. They are both 66 years old. </a:t>
            </a:r>
          </a:p>
        </p:txBody>
      </p:sp>
      <p:pic>
        <p:nvPicPr>
          <p:cNvPr id="5" name="Picture Placeholder 5">
            <a:extLst>
              <a:ext uri="{FF2B5EF4-FFF2-40B4-BE49-F238E27FC236}">
                <a16:creationId xmlns:a16="http://schemas.microsoft.com/office/drawing/2014/main" id="{669E57D0-77C4-489E-83E1-0A36B287D90E}"/>
              </a:ext>
            </a:extLst>
          </p:cNvPr>
          <p:cNvPicPr>
            <a:picLocks noGrp="1" noChangeAspect="1"/>
          </p:cNvPicPr>
          <p:nvPr>
            <p:ph type="pic" sz="quarter" idx="12"/>
          </p:nvPr>
        </p:nvPicPr>
        <p:blipFill>
          <a:blip r:embed="rId2"/>
          <a:srcRect t="9" b="9"/>
          <a:stretch>
            <a:fillRect/>
          </a:stretch>
        </p:blipFill>
        <p:spPr/>
      </p:pic>
    </p:spTree>
    <p:extLst>
      <p:ext uri="{BB962C8B-B14F-4D97-AF65-F5344CB8AC3E}">
        <p14:creationId xmlns:p14="http://schemas.microsoft.com/office/powerpoint/2010/main" val="9519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6781800" cy="6115050"/>
          </a:xfrm>
        </p:spPr>
        <p:txBody>
          <a:bodyPr/>
          <a:lstStyle/>
          <a:p>
            <a:pPr marL="0" indent="0">
              <a:buNone/>
            </a:pPr>
            <a:r>
              <a:rPr lang="en-US" dirty="0"/>
              <a:t>They’ve done some preliminary planning and determined that they will need about $84,000 per year when they retire.</a:t>
            </a:r>
          </a:p>
        </p:txBody>
      </p:sp>
      <p:pic>
        <p:nvPicPr>
          <p:cNvPr id="5" name="Picture Placeholder 5">
            <a:extLst>
              <a:ext uri="{FF2B5EF4-FFF2-40B4-BE49-F238E27FC236}">
                <a16:creationId xmlns:a16="http://schemas.microsoft.com/office/drawing/2014/main" id="{E80DBE0C-29C6-457E-B245-B2A8B4756D6A}"/>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1474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5715000" cy="6115050"/>
          </a:xfrm>
        </p:spPr>
        <p:txBody>
          <a:bodyPr/>
          <a:lstStyle/>
          <a:p>
            <a:pPr marL="0" indent="0">
              <a:buNone/>
            </a:pPr>
            <a:r>
              <a:rPr lang="en-US" dirty="0"/>
              <a:t>After conducting a Social Security maximization study, they determine that they can receive a combined $58,000 per year from Social Security upon retirement.</a:t>
            </a:r>
          </a:p>
        </p:txBody>
      </p:sp>
      <p:pic>
        <p:nvPicPr>
          <p:cNvPr id="5" name="Picture Placeholder 5">
            <a:extLst>
              <a:ext uri="{FF2B5EF4-FFF2-40B4-BE49-F238E27FC236}">
                <a16:creationId xmlns:a16="http://schemas.microsoft.com/office/drawing/2014/main" id="{1E0E0214-6078-4B90-BC1D-5515CF1209CE}"/>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348842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A90448F-1873-4E79-AB41-A6B6AD78DD1A}"/>
              </a:ext>
            </a:extLst>
          </p:cNvPr>
          <p:cNvSpPr/>
          <p:nvPr/>
        </p:nvSpPr>
        <p:spPr>
          <a:xfrm>
            <a:off x="6643688" y="0"/>
            <a:ext cx="5548311" cy="6858000"/>
          </a:xfrm>
          <a:custGeom>
            <a:avLst/>
            <a:gdLst>
              <a:gd name="connsiteX0" fmla="*/ 1020029 w 5548311"/>
              <a:gd name="connsiteY0" fmla="*/ 0 h 6858000"/>
              <a:gd name="connsiteX1" fmla="*/ 5548311 w 5548311"/>
              <a:gd name="connsiteY1" fmla="*/ 0 h 6858000"/>
              <a:gd name="connsiteX2" fmla="*/ 5548311 w 5548311"/>
              <a:gd name="connsiteY2" fmla="*/ 6858000 h 6858000"/>
              <a:gd name="connsiteX3" fmla="*/ 0 w 55483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8311" h="6858000">
                <a:moveTo>
                  <a:pt x="1020029" y="0"/>
                </a:moveTo>
                <a:lnTo>
                  <a:pt x="5548311" y="0"/>
                </a:lnTo>
                <a:lnTo>
                  <a:pt x="5548311" y="6858000"/>
                </a:lnTo>
                <a:lnTo>
                  <a:pt x="0" y="685800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p:cNvSpPr>
            <a:spLocks noGrp="1"/>
          </p:cNvSpPr>
          <p:nvPr>
            <p:ph type="body" sz="quarter" idx="11"/>
          </p:nvPr>
        </p:nvSpPr>
        <p:spPr>
          <a:xfrm>
            <a:off x="381001" y="342900"/>
            <a:ext cx="6262687" cy="6115050"/>
          </a:xfrm>
        </p:spPr>
        <p:txBody>
          <a:bodyPr>
            <a:normAutofit/>
          </a:bodyPr>
          <a:lstStyle/>
          <a:p>
            <a:r>
              <a:rPr lang="en-US" sz="3200" dirty="0"/>
              <a:t>Frank and Susan have accumulated $1,200,000 in 401(k) plans at their employers. They will need to draw $26,000 per year from these assets to meet their desired income level.</a:t>
            </a:r>
          </a:p>
        </p:txBody>
      </p:sp>
      <p:graphicFrame>
        <p:nvGraphicFramePr>
          <p:cNvPr id="3" name="Chart 2"/>
          <p:cNvGraphicFramePr/>
          <p:nvPr/>
        </p:nvGraphicFramePr>
        <p:xfrm>
          <a:off x="8313807" y="719666"/>
          <a:ext cx="252095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8472069" y="4857750"/>
            <a:ext cx="2204426" cy="738664"/>
          </a:xfrm>
          <a:prstGeom prst="rect">
            <a:avLst/>
          </a:prstGeom>
        </p:spPr>
        <p:txBody>
          <a:bodyPr wrap="square">
            <a:spAutoFit/>
          </a:bodyPr>
          <a:lstStyle/>
          <a:p>
            <a:pPr algn="ctr"/>
            <a:r>
              <a:rPr lang="en-US" sz="2800" b="1" dirty="0">
                <a:solidFill>
                  <a:schemeClr val="bg1"/>
                </a:solidFill>
              </a:rPr>
              <a:t>$24,000</a:t>
            </a:r>
            <a:br>
              <a:rPr lang="en-US" sz="2800" b="1" dirty="0">
                <a:solidFill>
                  <a:schemeClr val="bg1"/>
                </a:solidFill>
              </a:rPr>
            </a:br>
            <a:r>
              <a:rPr lang="en-US" sz="1400" b="1" dirty="0">
                <a:solidFill>
                  <a:schemeClr val="bg1"/>
                </a:solidFill>
              </a:rPr>
              <a:t>Susan Social Security</a:t>
            </a:r>
          </a:p>
        </p:txBody>
      </p:sp>
      <p:sp>
        <p:nvSpPr>
          <p:cNvPr id="6" name="Rectangle 5"/>
          <p:cNvSpPr/>
          <p:nvPr/>
        </p:nvSpPr>
        <p:spPr>
          <a:xfrm>
            <a:off x="8793232" y="1600200"/>
            <a:ext cx="1562100" cy="738664"/>
          </a:xfrm>
          <a:prstGeom prst="rect">
            <a:avLst/>
          </a:prstGeom>
        </p:spPr>
        <p:txBody>
          <a:bodyPr wrap="square">
            <a:spAutoFit/>
          </a:bodyPr>
          <a:lstStyle/>
          <a:p>
            <a:pPr algn="ctr"/>
            <a:r>
              <a:rPr lang="en-US" sz="2800" b="1" dirty="0">
                <a:solidFill>
                  <a:schemeClr val="bg1"/>
                </a:solidFill>
              </a:rPr>
              <a:t>$26,000</a:t>
            </a:r>
            <a:br>
              <a:rPr lang="en-US" sz="2800" b="1" dirty="0">
                <a:solidFill>
                  <a:schemeClr val="bg1"/>
                </a:solidFill>
              </a:rPr>
            </a:br>
            <a:r>
              <a:rPr lang="en-US" sz="1400" b="1" dirty="0">
                <a:solidFill>
                  <a:schemeClr val="bg1"/>
                </a:solidFill>
              </a:rPr>
              <a:t>Needed</a:t>
            </a:r>
          </a:p>
        </p:txBody>
      </p:sp>
      <p:sp>
        <p:nvSpPr>
          <p:cNvPr id="7" name="Rectangle 6"/>
          <p:cNvSpPr/>
          <p:nvPr/>
        </p:nvSpPr>
        <p:spPr>
          <a:xfrm>
            <a:off x="8472069" y="3031093"/>
            <a:ext cx="2204426" cy="738664"/>
          </a:xfrm>
          <a:prstGeom prst="rect">
            <a:avLst/>
          </a:prstGeom>
        </p:spPr>
        <p:txBody>
          <a:bodyPr wrap="square">
            <a:spAutoFit/>
          </a:bodyPr>
          <a:lstStyle/>
          <a:p>
            <a:pPr algn="ctr"/>
            <a:r>
              <a:rPr lang="en-US" sz="2800" b="1" dirty="0">
                <a:solidFill>
                  <a:schemeClr val="bg1"/>
                </a:solidFill>
              </a:rPr>
              <a:t>$34,000</a:t>
            </a:r>
            <a:br>
              <a:rPr lang="en-US" sz="2800" b="1" dirty="0">
                <a:solidFill>
                  <a:schemeClr val="bg1"/>
                </a:solidFill>
              </a:rPr>
            </a:br>
            <a:r>
              <a:rPr lang="en-US" sz="1400" b="1" dirty="0">
                <a:solidFill>
                  <a:schemeClr val="bg1"/>
                </a:solidFill>
              </a:rPr>
              <a:t>Frank Social Security</a:t>
            </a:r>
          </a:p>
        </p:txBody>
      </p:sp>
      <p:grpSp>
        <p:nvGrpSpPr>
          <p:cNvPr id="8" name="Group 7"/>
          <p:cNvGrpSpPr/>
          <p:nvPr/>
        </p:nvGrpSpPr>
        <p:grpSpPr>
          <a:xfrm rot="10800000">
            <a:off x="10834757" y="2684585"/>
            <a:ext cx="1006772" cy="3309341"/>
            <a:chOff x="8393124" y="3851575"/>
            <a:chExt cx="1006772" cy="2053135"/>
          </a:xfrm>
        </p:grpSpPr>
        <p:sp>
          <p:nvSpPr>
            <p:cNvPr id="9" name="Rectangle 8"/>
            <p:cNvSpPr/>
            <p:nvPr/>
          </p:nvSpPr>
          <p:spPr>
            <a:xfrm rot="16200000">
              <a:off x="7924050" y="4508811"/>
              <a:ext cx="1676812" cy="738664"/>
            </a:xfrm>
            <a:prstGeom prst="rect">
              <a:avLst/>
            </a:prstGeom>
          </p:spPr>
          <p:txBody>
            <a:bodyPr wrap="square">
              <a:spAutoFit/>
            </a:bodyPr>
            <a:lstStyle/>
            <a:p>
              <a:pPr algn="ctr"/>
              <a:r>
                <a:rPr lang="en-US" sz="2800" b="1" dirty="0">
                  <a:solidFill>
                    <a:schemeClr val="accent6">
                      <a:lumMod val="50000"/>
                    </a:schemeClr>
                  </a:solidFill>
                </a:rPr>
                <a:t>$58,000</a:t>
              </a:r>
              <a:br>
                <a:rPr lang="en-US" sz="2800" b="1" dirty="0">
                  <a:solidFill>
                    <a:schemeClr val="accent6">
                      <a:lumMod val="50000"/>
                    </a:schemeClr>
                  </a:solidFill>
                </a:rPr>
              </a:br>
              <a:r>
                <a:rPr lang="en-US" sz="1400" b="1" dirty="0">
                  <a:solidFill>
                    <a:schemeClr val="accent6">
                      <a:lumMod val="50000"/>
                    </a:schemeClr>
                  </a:solidFill>
                </a:rPr>
                <a:t>Total Benefits</a:t>
              </a:r>
              <a:endParaRPr lang="en-US" sz="900" b="1" dirty="0">
                <a:solidFill>
                  <a:schemeClr val="accent6">
                    <a:lumMod val="50000"/>
                  </a:schemeClr>
                </a:solidFill>
              </a:endParaRPr>
            </a:p>
          </p:txBody>
        </p:sp>
        <p:sp>
          <p:nvSpPr>
            <p:cNvPr id="10" name="Left Brace 9"/>
            <p:cNvSpPr/>
            <p:nvPr/>
          </p:nvSpPr>
          <p:spPr>
            <a:xfrm>
              <a:off x="9131788" y="3851575"/>
              <a:ext cx="268108" cy="2053135"/>
            </a:xfrm>
            <a:prstGeom prst="leftBrace">
              <a:avLst>
                <a:gd name="adj1" fmla="val 40671"/>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42212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One look at Frank and Susan’s situation reveals that when they reach age 72, their required minimum distributions will exceed their income needs.</a:t>
            </a:r>
          </a:p>
        </p:txBody>
      </p:sp>
    </p:spTree>
    <p:extLst>
      <p:ext uri="{BB962C8B-B14F-4D97-AF65-F5344CB8AC3E}">
        <p14:creationId xmlns:p14="http://schemas.microsoft.com/office/powerpoint/2010/main" val="19041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lstStyle/>
          <a:p>
            <a:r>
              <a:rPr lang="en-US"/>
              <a:t>Let’s Go Back in Time to 1913</a:t>
            </a:r>
            <a:endParaRPr lang="en-US" dirty="0"/>
          </a:p>
        </p:txBody>
      </p:sp>
      <p:pic>
        <p:nvPicPr>
          <p:cNvPr id="9" name="Picture 6" descr="1914 20 Dollar Bill | Learn the Value of This Bill">
            <a:extLst>
              <a:ext uri="{FF2B5EF4-FFF2-40B4-BE49-F238E27FC236}">
                <a16:creationId xmlns:a16="http://schemas.microsoft.com/office/drawing/2014/main" id="{904F50CB-3186-4CD4-A26F-A46CEC0E9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24" y="1485900"/>
            <a:ext cx="11416952" cy="4762500"/>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1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342900"/>
            <a:ext cx="5257800" cy="6115050"/>
          </a:xfrm>
        </p:spPr>
        <p:txBody>
          <a:bodyPr/>
          <a:lstStyle/>
          <a:p>
            <a:pPr marL="0" indent="0">
              <a:buNone/>
            </a:pPr>
            <a:r>
              <a:rPr lang="en-US" dirty="0"/>
              <a:t>Income Frank and Susan will need during retirement followed by required minimum distributions.</a:t>
            </a:r>
          </a:p>
        </p:txBody>
      </p:sp>
      <p:pic>
        <p:nvPicPr>
          <p:cNvPr id="7" name="Picture 6" descr="Table&#10;&#10;Description automatically generated">
            <a:extLst>
              <a:ext uri="{FF2B5EF4-FFF2-40B4-BE49-F238E27FC236}">
                <a16:creationId xmlns:a16="http://schemas.microsoft.com/office/drawing/2014/main" id="{043F6589-62B3-4B69-9910-1BE37061B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558" y="76200"/>
            <a:ext cx="7006573" cy="6381750"/>
          </a:xfrm>
          <a:prstGeom prst="rect">
            <a:avLst/>
          </a:prstGeom>
        </p:spPr>
      </p:pic>
      <p:sp>
        <p:nvSpPr>
          <p:cNvPr id="8" name="TextBox 7">
            <a:extLst>
              <a:ext uri="{FF2B5EF4-FFF2-40B4-BE49-F238E27FC236}">
                <a16:creationId xmlns:a16="http://schemas.microsoft.com/office/drawing/2014/main" id="{406DD27E-A5E2-436A-96DD-B8D05E47E8D6}"/>
              </a:ext>
            </a:extLst>
          </p:cNvPr>
          <p:cNvSpPr txBox="1"/>
          <p:nvPr/>
        </p:nvSpPr>
        <p:spPr>
          <a:xfrm>
            <a:off x="8153400" y="2967335"/>
            <a:ext cx="1066800" cy="923330"/>
          </a:xfrm>
          <a:prstGeom prst="rect">
            <a:avLst/>
          </a:prstGeom>
          <a:solidFill>
            <a:schemeClr val="bg1"/>
          </a:solidFill>
        </p:spPr>
        <p:txBody>
          <a:bodyPr wrap="square" rtlCol="0">
            <a:spAutoFit/>
          </a:bodyPr>
          <a:lstStyle/>
          <a:p>
            <a:r>
              <a:rPr lang="en-US" b="1" dirty="0"/>
              <a:t>Age 72</a:t>
            </a:r>
          </a:p>
          <a:p>
            <a:r>
              <a:rPr lang="en-US" b="1" dirty="0"/>
              <a:t>RMD’s</a:t>
            </a:r>
          </a:p>
          <a:p>
            <a:r>
              <a:rPr lang="en-US" b="1" dirty="0"/>
              <a:t>$53,492</a:t>
            </a:r>
          </a:p>
        </p:txBody>
      </p:sp>
    </p:spTree>
    <p:extLst>
      <p:ext uri="{BB962C8B-B14F-4D97-AF65-F5344CB8AC3E}">
        <p14:creationId xmlns:p14="http://schemas.microsoft.com/office/powerpoint/2010/main" val="13898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9525000" cy="6115050"/>
          </a:xfrm>
        </p:spPr>
        <p:txBody>
          <a:bodyPr/>
          <a:lstStyle/>
          <a:p>
            <a:pPr marL="0" indent="0">
              <a:buNone/>
            </a:pPr>
            <a:r>
              <a:rPr lang="en-US" dirty="0"/>
              <a:t>Let’s examine how those withdrawals will affect Frank and Susan’s Social Security benefits when they reach age 72 (Now changed under the SECURE Act).</a:t>
            </a:r>
          </a:p>
        </p:txBody>
      </p:sp>
    </p:spTree>
    <p:extLst>
      <p:ext uri="{BB962C8B-B14F-4D97-AF65-F5344CB8AC3E}">
        <p14:creationId xmlns:p14="http://schemas.microsoft.com/office/powerpoint/2010/main" val="73968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B88CF8-9D73-2C4A-8990-54F32D55A0FA}"/>
              </a:ext>
            </a:extLst>
          </p:cNvPr>
          <p:cNvSpPr txBox="1"/>
          <p:nvPr/>
        </p:nvSpPr>
        <p:spPr>
          <a:xfrm>
            <a:off x="9677400" y="2895600"/>
            <a:ext cx="1981200" cy="1754326"/>
          </a:xfrm>
          <a:prstGeom prst="rect">
            <a:avLst/>
          </a:prstGeom>
          <a:noFill/>
        </p:spPr>
        <p:txBody>
          <a:bodyPr wrap="square" rtlCol="0">
            <a:spAutoFit/>
          </a:bodyPr>
          <a:lstStyle/>
          <a:p>
            <a:r>
              <a:rPr lang="en-US" b="1" dirty="0"/>
              <a:t>RMD’s $53,492</a:t>
            </a:r>
          </a:p>
          <a:p>
            <a:endParaRPr lang="en-US" b="1" dirty="0"/>
          </a:p>
          <a:p>
            <a:r>
              <a:rPr lang="en-US" b="1" dirty="0"/>
              <a:t>Taxable Social Security $38,718</a:t>
            </a:r>
          </a:p>
          <a:p>
            <a:endParaRPr lang="en-US" b="1" dirty="0"/>
          </a:p>
          <a:p>
            <a:r>
              <a:rPr lang="en-US" b="1" dirty="0"/>
              <a:t>Tax $7,546</a:t>
            </a:r>
          </a:p>
        </p:txBody>
      </p:sp>
      <p:pic>
        <p:nvPicPr>
          <p:cNvPr id="5" name="Picture 4" descr="A picture containing diagram&#10;&#10;Description automatically generated">
            <a:extLst>
              <a:ext uri="{FF2B5EF4-FFF2-40B4-BE49-F238E27FC236}">
                <a16:creationId xmlns:a16="http://schemas.microsoft.com/office/drawing/2014/main" id="{548644B6-7729-4C28-9170-F43DEC0C6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4" y="381000"/>
            <a:ext cx="9086966" cy="5791200"/>
          </a:xfrm>
          <a:prstGeom prst="rect">
            <a:avLst/>
          </a:prstGeom>
        </p:spPr>
      </p:pic>
    </p:spTree>
    <p:extLst>
      <p:ext uri="{BB962C8B-B14F-4D97-AF65-F5344CB8AC3E}">
        <p14:creationId xmlns:p14="http://schemas.microsoft.com/office/powerpoint/2010/main" val="31872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10896600" cy="6115050"/>
          </a:xfrm>
        </p:spPr>
        <p:txBody>
          <a:bodyPr/>
          <a:lstStyle/>
          <a:p>
            <a:pPr marL="0" indent="0">
              <a:buNone/>
            </a:pPr>
            <a:r>
              <a:rPr lang="en-US" dirty="0"/>
              <a:t>Now, let’s review Frank and Susan’s tax return at their age 85 based on these assumptions.</a:t>
            </a:r>
          </a:p>
        </p:txBody>
      </p:sp>
    </p:spTree>
    <p:extLst>
      <p:ext uri="{BB962C8B-B14F-4D97-AF65-F5344CB8AC3E}">
        <p14:creationId xmlns:p14="http://schemas.microsoft.com/office/powerpoint/2010/main" val="174287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AFFEB6-F574-D644-9E0D-9FF4E5D2C4C0}"/>
              </a:ext>
            </a:extLst>
          </p:cNvPr>
          <p:cNvSpPr txBox="1"/>
          <p:nvPr/>
        </p:nvSpPr>
        <p:spPr>
          <a:xfrm>
            <a:off x="10058400" y="2819400"/>
            <a:ext cx="1981200" cy="1754326"/>
          </a:xfrm>
          <a:prstGeom prst="rect">
            <a:avLst/>
          </a:prstGeom>
          <a:noFill/>
        </p:spPr>
        <p:txBody>
          <a:bodyPr wrap="square" rtlCol="0">
            <a:spAutoFit/>
          </a:bodyPr>
          <a:lstStyle/>
          <a:p>
            <a:r>
              <a:rPr lang="en-US" b="1" dirty="0"/>
              <a:t>RMD’s $78,879</a:t>
            </a:r>
          </a:p>
          <a:p>
            <a:endParaRPr lang="en-US" b="1" dirty="0"/>
          </a:p>
          <a:p>
            <a:r>
              <a:rPr lang="en-US" b="1" dirty="0"/>
              <a:t>Taxable Social Security $49,300</a:t>
            </a:r>
          </a:p>
          <a:p>
            <a:endParaRPr lang="en-US" b="1" dirty="0"/>
          </a:p>
          <a:p>
            <a:r>
              <a:rPr lang="en-US" b="1" dirty="0"/>
              <a:t>Tax $16,187</a:t>
            </a:r>
          </a:p>
        </p:txBody>
      </p:sp>
      <p:pic>
        <p:nvPicPr>
          <p:cNvPr id="3" name="Picture 2" descr="A picture containing diagram&#10;&#10;Description automatically generated">
            <a:extLst>
              <a:ext uri="{FF2B5EF4-FFF2-40B4-BE49-F238E27FC236}">
                <a16:creationId xmlns:a16="http://schemas.microsoft.com/office/drawing/2014/main" id="{353E096A-27D8-4135-ADF1-5DDFF3887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026484"/>
            <a:ext cx="9648440" cy="5298116"/>
          </a:xfrm>
          <a:prstGeom prst="rect">
            <a:avLst/>
          </a:prstGeom>
        </p:spPr>
      </p:pic>
    </p:spTree>
    <p:extLst>
      <p:ext uri="{BB962C8B-B14F-4D97-AF65-F5344CB8AC3E}">
        <p14:creationId xmlns:p14="http://schemas.microsoft.com/office/powerpoint/2010/main" val="322804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Because of the level of IRA withdrawals that are required, Frank and Susan pay taxes on an ever- increasing portion of their Social Security benefits. Social Security taxes increase until 85% of Social Security Benefits Received are taxable.</a:t>
            </a:r>
          </a:p>
        </p:txBody>
      </p:sp>
    </p:spTree>
    <p:extLst>
      <p:ext uri="{BB962C8B-B14F-4D97-AF65-F5344CB8AC3E}">
        <p14:creationId xmlns:p14="http://schemas.microsoft.com/office/powerpoint/2010/main" val="37624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AB481-A2D2-6D4D-91E4-99F784002D7F}"/>
              </a:ext>
            </a:extLst>
          </p:cNvPr>
          <p:cNvSpPr txBox="1"/>
          <p:nvPr/>
        </p:nvSpPr>
        <p:spPr>
          <a:xfrm>
            <a:off x="381000" y="381000"/>
            <a:ext cx="3255774" cy="492443"/>
          </a:xfrm>
          <a:prstGeom prst="rect">
            <a:avLst/>
          </a:prstGeom>
          <a:solidFill>
            <a:schemeClr val="accent6"/>
          </a:solidFill>
          <a:ln>
            <a:noFill/>
          </a:ln>
          <a:effectLst>
            <a:outerShdw blurRad="127000" dist="38100" dir="2700000" algn="tl" rotWithShape="0">
              <a:prstClr val="black">
                <a:alpha val="40000"/>
              </a:prstClr>
            </a:outerShdw>
          </a:effectLst>
        </p:spPr>
        <p:txBody>
          <a:bodyPr wrap="square" tIns="91440" bIns="91440" rtlCol="0">
            <a:spAutoFit/>
          </a:bodyPr>
          <a:lstStyle>
            <a:defPPr>
              <a:defRPr lang="en-US"/>
            </a:defPPr>
            <a:lvl1pPr>
              <a:defRPr sz="2000" b="1">
                <a:solidFill>
                  <a:schemeClr val="bg1"/>
                </a:solidFill>
              </a:defRPr>
            </a:lvl1pPr>
          </a:lstStyle>
          <a:p>
            <a:r>
              <a:rPr lang="en-US" dirty="0"/>
              <a:t>IRA Analysis</a:t>
            </a:r>
          </a:p>
        </p:txBody>
      </p:sp>
      <p:pic>
        <p:nvPicPr>
          <p:cNvPr id="8" name="Picture 7" descr="Table&#10;&#10;Description automatically generated">
            <a:extLst>
              <a:ext uri="{FF2B5EF4-FFF2-40B4-BE49-F238E27FC236}">
                <a16:creationId xmlns:a16="http://schemas.microsoft.com/office/drawing/2014/main" id="{C6E2D42C-B512-4706-A001-BA29286EC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533400"/>
            <a:ext cx="6518128" cy="5791200"/>
          </a:xfrm>
          <a:prstGeom prst="rect">
            <a:avLst/>
          </a:prstGeom>
        </p:spPr>
      </p:pic>
    </p:spTree>
    <p:extLst>
      <p:ext uri="{BB962C8B-B14F-4D97-AF65-F5344CB8AC3E}">
        <p14:creationId xmlns:p14="http://schemas.microsoft.com/office/powerpoint/2010/main" val="18350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pPr marL="0" indent="0">
              <a:buNone/>
            </a:pPr>
            <a:r>
              <a:rPr lang="en-US" dirty="0"/>
              <a:t>Now, let’s assume that Frank and Susan decide to do Roth IRA conversions or a similar strategy to reduce the total taxes they’ll pay over their lifetime.</a:t>
            </a:r>
          </a:p>
        </p:txBody>
      </p:sp>
      <p:pic>
        <p:nvPicPr>
          <p:cNvPr id="5" name="Picture Placeholder 5">
            <a:extLst>
              <a:ext uri="{FF2B5EF4-FFF2-40B4-BE49-F238E27FC236}">
                <a16:creationId xmlns:a16="http://schemas.microsoft.com/office/drawing/2014/main" id="{B7419942-BAB4-4273-8654-F403B21CB21D}"/>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17484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B5FF9E8-6448-44B9-A4C5-A7C7022CC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76043"/>
            <a:ext cx="6629399" cy="5987681"/>
          </a:xfrm>
          <a:prstGeom prst="rect">
            <a:avLst/>
          </a:prstGeom>
        </p:spPr>
      </p:pic>
    </p:spTree>
    <p:extLst>
      <p:ext uri="{BB962C8B-B14F-4D97-AF65-F5344CB8AC3E}">
        <p14:creationId xmlns:p14="http://schemas.microsoft.com/office/powerpoint/2010/main" val="7972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4A0E90-E358-4867-BF52-B11834C13468}"/>
              </a:ext>
            </a:extLst>
          </p:cNvPr>
          <p:cNvSpPr/>
          <p:nvPr/>
        </p:nvSpPr>
        <p:spPr>
          <a:xfrm>
            <a:off x="6024530" y="0"/>
            <a:ext cx="6167470" cy="434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AD628B-0C1C-4D46-8D45-8F8556469806}"/>
              </a:ext>
            </a:extLst>
          </p:cNvPr>
          <p:cNvSpPr/>
          <p:nvPr/>
        </p:nvSpPr>
        <p:spPr>
          <a:xfrm>
            <a:off x="0" y="0"/>
            <a:ext cx="6111510" cy="4343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381000" y="4408524"/>
            <a:ext cx="8001000" cy="2057400"/>
          </a:xfrm>
        </p:spPr>
        <p:txBody>
          <a:bodyPr anchor="t">
            <a:normAutofit/>
          </a:bodyPr>
          <a:lstStyle/>
          <a:p>
            <a:pPr marL="0" indent="0">
              <a:buNone/>
            </a:pPr>
            <a:r>
              <a:rPr lang="en-US" sz="3200" dirty="0"/>
              <a:t>Here is the potential tax savings for Frank and Susan when the divorce themselves from the IRS when taking into account Social Security tax savings as well</a:t>
            </a:r>
          </a:p>
        </p:txBody>
      </p:sp>
      <p:sp>
        <p:nvSpPr>
          <p:cNvPr id="12" name="Rectangle: Rounded Corners 11">
            <a:extLst>
              <a:ext uri="{FF2B5EF4-FFF2-40B4-BE49-F238E27FC236}">
                <a16:creationId xmlns:a16="http://schemas.microsoft.com/office/drawing/2014/main" id="{15C881B1-A1D4-4558-B49D-925AF550F39B}"/>
              </a:ext>
            </a:extLst>
          </p:cNvPr>
          <p:cNvSpPr/>
          <p:nvPr/>
        </p:nvSpPr>
        <p:spPr>
          <a:xfrm>
            <a:off x="8534400" y="4572000"/>
            <a:ext cx="3429000" cy="274320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algn="ctr">
              <a:spcAft>
                <a:spcPts val="600"/>
              </a:spcAft>
            </a:pPr>
            <a:r>
              <a:rPr lang="en-US" sz="2400" dirty="0"/>
              <a:t>Tax Savings</a:t>
            </a:r>
          </a:p>
          <a:p>
            <a:pPr algn="ctr">
              <a:spcAft>
                <a:spcPts val="600"/>
              </a:spcAft>
            </a:pPr>
            <a:r>
              <a:rPr lang="en-US" sz="4400" b="1" dirty="0"/>
              <a:t>$303,153</a:t>
            </a:r>
          </a:p>
          <a:p>
            <a:pPr algn="ctr">
              <a:spcAft>
                <a:spcPts val="600"/>
              </a:spcAft>
            </a:pPr>
            <a:endParaRPr lang="en-US" sz="4400" b="1" dirty="0"/>
          </a:p>
        </p:txBody>
      </p:sp>
      <p:grpSp>
        <p:nvGrpSpPr>
          <p:cNvPr id="4" name="Group 3">
            <a:extLst>
              <a:ext uri="{FF2B5EF4-FFF2-40B4-BE49-F238E27FC236}">
                <a16:creationId xmlns:a16="http://schemas.microsoft.com/office/drawing/2014/main" id="{C893F4EE-3680-4D6D-B17B-3DE935CA3AF7}"/>
              </a:ext>
            </a:extLst>
          </p:cNvPr>
          <p:cNvGrpSpPr/>
          <p:nvPr/>
        </p:nvGrpSpPr>
        <p:grpSpPr>
          <a:xfrm>
            <a:off x="3547313" y="1666753"/>
            <a:ext cx="5097375" cy="1783352"/>
            <a:chOff x="4047092" y="2269744"/>
            <a:chExt cx="4224891" cy="971550"/>
          </a:xfrm>
        </p:grpSpPr>
        <p:sp>
          <p:nvSpPr>
            <p:cNvPr id="14" name="Right Arrow 13">
              <a:extLst>
                <a:ext uri="{FF2B5EF4-FFF2-40B4-BE49-F238E27FC236}">
                  <a16:creationId xmlns:a16="http://schemas.microsoft.com/office/drawing/2014/main" id="{643778CB-F141-A044-80BC-EF74D7D92EA2}"/>
                </a:ext>
              </a:extLst>
            </p:cNvPr>
            <p:cNvSpPr/>
            <p:nvPr/>
          </p:nvSpPr>
          <p:spPr>
            <a:xfrm flipH="1">
              <a:off x="4047092" y="2269744"/>
              <a:ext cx="2114550" cy="971550"/>
            </a:xfrm>
            <a:prstGeom prst="rightArrow">
              <a:avLst>
                <a:gd name="adj1" fmla="val 64047"/>
                <a:gd name="adj2" fmla="val 500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Regular IRA</a:t>
              </a:r>
            </a:p>
          </p:txBody>
        </p:sp>
        <p:sp>
          <p:nvSpPr>
            <p:cNvPr id="15" name="Right Arrow 14">
              <a:extLst>
                <a:ext uri="{FF2B5EF4-FFF2-40B4-BE49-F238E27FC236}">
                  <a16:creationId xmlns:a16="http://schemas.microsoft.com/office/drawing/2014/main" id="{5BBBF1CC-5F62-7144-884E-825BB6E7882B}"/>
                </a:ext>
              </a:extLst>
            </p:cNvPr>
            <p:cNvSpPr/>
            <p:nvPr/>
          </p:nvSpPr>
          <p:spPr>
            <a:xfrm>
              <a:off x="6157433" y="2269744"/>
              <a:ext cx="2114550" cy="971550"/>
            </a:xfrm>
            <a:prstGeom prst="rightArrow">
              <a:avLst>
                <a:gd name="adj1" fmla="val 64047"/>
                <a:gd name="adj2" fmla="val 500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Tax Free</a:t>
              </a:r>
            </a:p>
            <a:p>
              <a:pPr algn="ctr"/>
              <a:r>
                <a:rPr lang="en-US" sz="2400" b="1" dirty="0"/>
                <a:t>Alternative</a:t>
              </a:r>
            </a:p>
          </p:txBody>
        </p:sp>
      </p:grpSp>
      <p:grpSp>
        <p:nvGrpSpPr>
          <p:cNvPr id="10" name="Group 9">
            <a:extLst>
              <a:ext uri="{FF2B5EF4-FFF2-40B4-BE49-F238E27FC236}">
                <a16:creationId xmlns:a16="http://schemas.microsoft.com/office/drawing/2014/main" id="{D2CC96EA-F5BE-49E9-B3F1-C684429F6729}"/>
              </a:ext>
            </a:extLst>
          </p:cNvPr>
          <p:cNvGrpSpPr/>
          <p:nvPr/>
        </p:nvGrpSpPr>
        <p:grpSpPr>
          <a:xfrm>
            <a:off x="471633" y="1949117"/>
            <a:ext cx="11248735" cy="1218626"/>
            <a:chOff x="471633" y="1949117"/>
            <a:chExt cx="11248735" cy="1218626"/>
          </a:xfrm>
        </p:grpSpPr>
        <p:grpSp>
          <p:nvGrpSpPr>
            <p:cNvPr id="5" name="Group 4">
              <a:extLst>
                <a:ext uri="{FF2B5EF4-FFF2-40B4-BE49-F238E27FC236}">
                  <a16:creationId xmlns:a16="http://schemas.microsoft.com/office/drawing/2014/main" id="{A3E1C2A7-5956-4CA3-A422-8556705271A7}"/>
                </a:ext>
              </a:extLst>
            </p:cNvPr>
            <p:cNvGrpSpPr/>
            <p:nvPr/>
          </p:nvGrpSpPr>
          <p:grpSpPr>
            <a:xfrm>
              <a:off x="471633" y="1987119"/>
              <a:ext cx="2513084" cy="1142622"/>
              <a:chOff x="1295400" y="2209390"/>
              <a:chExt cx="2513084" cy="698079"/>
            </a:xfrm>
          </p:grpSpPr>
          <p:sp>
            <p:nvSpPr>
              <p:cNvPr id="9" name="Rounded Rectangle 8"/>
              <p:cNvSpPr/>
              <p:nvPr/>
            </p:nvSpPr>
            <p:spPr>
              <a:xfrm>
                <a:off x="1295400" y="2209390"/>
                <a:ext cx="2513084" cy="6980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C4C6D356-A698-C045-B6E2-4FB421C2EF99}"/>
                  </a:ext>
                </a:extLst>
              </p:cNvPr>
              <p:cNvSpPr txBox="1"/>
              <p:nvPr/>
            </p:nvSpPr>
            <p:spPr>
              <a:xfrm>
                <a:off x="1322723" y="2379797"/>
                <a:ext cx="2458438" cy="357265"/>
              </a:xfrm>
              <a:prstGeom prst="rect">
                <a:avLst/>
              </a:prstGeom>
              <a:noFill/>
            </p:spPr>
            <p:txBody>
              <a:bodyPr wrap="square" rtlCol="0" anchor="ctr">
                <a:spAutoFit/>
              </a:bodyPr>
              <a:lstStyle/>
              <a:p>
                <a:pPr algn="ctr"/>
                <a:r>
                  <a:rPr lang="en-US" sz="3200" b="1" dirty="0"/>
                  <a:t>$627,384</a:t>
                </a:r>
              </a:p>
            </p:txBody>
          </p:sp>
        </p:grpSp>
        <p:grpSp>
          <p:nvGrpSpPr>
            <p:cNvPr id="6" name="Group 5">
              <a:extLst>
                <a:ext uri="{FF2B5EF4-FFF2-40B4-BE49-F238E27FC236}">
                  <a16:creationId xmlns:a16="http://schemas.microsoft.com/office/drawing/2014/main" id="{E3353DC9-BD65-4214-9EEE-6CF6A91BA784}"/>
                </a:ext>
              </a:extLst>
            </p:cNvPr>
            <p:cNvGrpSpPr/>
            <p:nvPr/>
          </p:nvGrpSpPr>
          <p:grpSpPr>
            <a:xfrm>
              <a:off x="8897763" y="1949117"/>
              <a:ext cx="2822605" cy="1218626"/>
              <a:chOff x="8325739" y="2186173"/>
              <a:chExt cx="2822605" cy="744513"/>
            </a:xfrm>
          </p:grpSpPr>
          <p:sp>
            <p:nvSpPr>
              <p:cNvPr id="13" name="Rounded Rectangle 12">
                <a:extLst>
                  <a:ext uri="{FF2B5EF4-FFF2-40B4-BE49-F238E27FC236}">
                    <a16:creationId xmlns:a16="http://schemas.microsoft.com/office/drawing/2014/main" id="{77CF7876-98BA-0F49-98FC-C9D4A4F9AE90}"/>
                  </a:ext>
                </a:extLst>
              </p:cNvPr>
              <p:cNvSpPr/>
              <p:nvPr/>
            </p:nvSpPr>
            <p:spPr>
              <a:xfrm>
                <a:off x="8325739" y="2186173"/>
                <a:ext cx="2822605" cy="74451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58EF7526-F388-5D47-ADB1-C595492010B1}"/>
                  </a:ext>
                </a:extLst>
              </p:cNvPr>
              <p:cNvSpPr txBox="1"/>
              <p:nvPr/>
            </p:nvSpPr>
            <p:spPr>
              <a:xfrm>
                <a:off x="8507822" y="2379797"/>
                <a:ext cx="2458438" cy="357265"/>
              </a:xfrm>
              <a:prstGeom prst="rect">
                <a:avLst/>
              </a:prstGeom>
              <a:noFill/>
            </p:spPr>
            <p:txBody>
              <a:bodyPr wrap="square" rtlCol="0" anchor="ctr">
                <a:spAutoFit/>
              </a:bodyPr>
              <a:lstStyle/>
              <a:p>
                <a:pPr algn="ctr"/>
                <a:r>
                  <a:rPr lang="en-US" sz="3200" b="1" dirty="0"/>
                  <a:t>$324,231</a:t>
                </a:r>
              </a:p>
            </p:txBody>
          </p:sp>
        </p:grpSp>
      </p:grpSp>
    </p:spTree>
    <p:extLst>
      <p:ext uri="{BB962C8B-B14F-4D97-AF65-F5344CB8AC3E}">
        <p14:creationId xmlns:p14="http://schemas.microsoft.com/office/powerpoint/2010/main" val="129349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2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fontScale="92500" lnSpcReduction="10000"/>
          </a:bodyPr>
          <a:lstStyle/>
          <a:p>
            <a:r>
              <a:rPr lang="en-US" dirty="0"/>
              <a:t>Today, the $20 Federal Reserve Note has $20 in purchasing power.</a:t>
            </a:r>
          </a:p>
          <a:p>
            <a:r>
              <a:rPr lang="en-US" dirty="0"/>
              <a:t>The $20 gold piece has more than $2,000 in purchasing power.</a:t>
            </a:r>
          </a:p>
          <a:p>
            <a:r>
              <a:rPr lang="en-US" dirty="0"/>
              <a:t>The Federal Reserve Note was </a:t>
            </a:r>
            <a:r>
              <a:rPr lang="en-US" dirty="0">
                <a:solidFill>
                  <a:srgbClr val="FF0000"/>
                </a:solidFill>
              </a:rPr>
              <a:t>currency</a:t>
            </a:r>
            <a:r>
              <a:rPr lang="en-US" dirty="0"/>
              <a:t>; the $20 gold piece was </a:t>
            </a:r>
            <a:r>
              <a:rPr lang="en-US" dirty="0">
                <a:solidFill>
                  <a:srgbClr val="FF0000"/>
                </a:solidFill>
              </a:rPr>
              <a:t>money</a:t>
            </a:r>
            <a:r>
              <a:rPr lang="en-US" dirty="0"/>
              <a:t>.</a:t>
            </a:r>
          </a:p>
        </p:txBody>
      </p:sp>
      <p:sp>
        <p:nvSpPr>
          <p:cNvPr id="2" name="Title 1"/>
          <p:cNvSpPr>
            <a:spLocks noGrp="1"/>
          </p:cNvSpPr>
          <p:nvPr>
            <p:ph type="title"/>
          </p:nvPr>
        </p:nvSpPr>
        <p:spPr/>
        <p:txBody>
          <a:bodyPr>
            <a:normAutofit fontScale="90000"/>
          </a:bodyPr>
          <a:lstStyle/>
          <a:p>
            <a:r>
              <a:rPr lang="en-US" dirty="0"/>
              <a:t>Let’s Go Back in Time to 1913</a:t>
            </a:r>
          </a:p>
        </p:txBody>
      </p:sp>
    </p:spTree>
    <p:extLst>
      <p:ext uri="{BB962C8B-B14F-4D97-AF65-F5344CB8AC3E}">
        <p14:creationId xmlns:p14="http://schemas.microsoft.com/office/powerpoint/2010/main" val="36189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Now let’s compare income tax returns at age 72.</a:t>
            </a:r>
          </a:p>
        </p:txBody>
      </p:sp>
    </p:spTree>
    <p:extLst>
      <p:ext uri="{BB962C8B-B14F-4D97-AF65-F5344CB8AC3E}">
        <p14:creationId xmlns:p14="http://schemas.microsoft.com/office/powerpoint/2010/main" val="322296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B88CF8-9D73-2C4A-8990-54F32D55A0FA}"/>
              </a:ext>
            </a:extLst>
          </p:cNvPr>
          <p:cNvSpPr txBox="1"/>
          <p:nvPr/>
        </p:nvSpPr>
        <p:spPr>
          <a:xfrm>
            <a:off x="9677400" y="2895600"/>
            <a:ext cx="1981200" cy="1754326"/>
          </a:xfrm>
          <a:prstGeom prst="rect">
            <a:avLst/>
          </a:prstGeom>
          <a:noFill/>
        </p:spPr>
        <p:txBody>
          <a:bodyPr wrap="square" rtlCol="0">
            <a:spAutoFit/>
          </a:bodyPr>
          <a:lstStyle/>
          <a:p>
            <a:r>
              <a:rPr lang="en-US" b="1" dirty="0"/>
              <a:t>RMD’s $53,492</a:t>
            </a:r>
          </a:p>
          <a:p>
            <a:endParaRPr lang="en-US" b="1" dirty="0"/>
          </a:p>
          <a:p>
            <a:r>
              <a:rPr lang="en-US" b="1" dirty="0"/>
              <a:t>Taxable Social Security $38,718</a:t>
            </a:r>
          </a:p>
          <a:p>
            <a:endParaRPr lang="en-US" b="1" dirty="0"/>
          </a:p>
          <a:p>
            <a:r>
              <a:rPr lang="en-US" b="1" dirty="0"/>
              <a:t>Tax $7,546</a:t>
            </a:r>
          </a:p>
        </p:txBody>
      </p:sp>
      <p:pic>
        <p:nvPicPr>
          <p:cNvPr id="5" name="Picture 4" descr="A picture containing diagram&#10;&#10;Description automatically generated">
            <a:extLst>
              <a:ext uri="{FF2B5EF4-FFF2-40B4-BE49-F238E27FC236}">
                <a16:creationId xmlns:a16="http://schemas.microsoft.com/office/drawing/2014/main" id="{548644B6-7729-4C28-9170-F43DEC0C6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4" y="381000"/>
            <a:ext cx="9086966" cy="5791200"/>
          </a:xfrm>
          <a:prstGeom prst="rect">
            <a:avLst/>
          </a:prstGeom>
        </p:spPr>
      </p:pic>
      <p:grpSp>
        <p:nvGrpSpPr>
          <p:cNvPr id="4" name="Group 3">
            <a:extLst>
              <a:ext uri="{FF2B5EF4-FFF2-40B4-BE49-F238E27FC236}">
                <a16:creationId xmlns:a16="http://schemas.microsoft.com/office/drawing/2014/main" id="{B3D2B4DB-E748-4A5C-92B7-BFC95D3246EF}"/>
              </a:ext>
            </a:extLst>
          </p:cNvPr>
          <p:cNvGrpSpPr/>
          <p:nvPr/>
        </p:nvGrpSpPr>
        <p:grpSpPr>
          <a:xfrm>
            <a:off x="8229600" y="457200"/>
            <a:ext cx="3352800" cy="2286000"/>
            <a:chOff x="8042033" y="4343400"/>
            <a:chExt cx="2966773" cy="2286000"/>
          </a:xfrm>
          <a:effectLst>
            <a:outerShdw blurRad="127000" dist="38100" dir="2700000" algn="tl" rotWithShape="0">
              <a:prstClr val="black">
                <a:alpha val="40000"/>
              </a:prstClr>
            </a:outerShdw>
          </a:effectLst>
        </p:grpSpPr>
        <p:sp>
          <p:nvSpPr>
            <p:cNvPr id="6" name="TextBox 5">
              <a:extLst>
                <a:ext uri="{FF2B5EF4-FFF2-40B4-BE49-F238E27FC236}">
                  <a16:creationId xmlns:a16="http://schemas.microsoft.com/office/drawing/2014/main" id="{3A920BBA-20C5-441D-8A20-53E14BA86700}"/>
                </a:ext>
              </a:extLst>
            </p:cNvPr>
            <p:cNvSpPr txBox="1"/>
            <p:nvPr/>
          </p:nvSpPr>
          <p:spPr>
            <a:xfrm>
              <a:off x="8991600" y="4343400"/>
              <a:ext cx="2017206" cy="2286000"/>
            </a:xfrm>
            <a:prstGeom prst="rect">
              <a:avLst/>
            </a:prstGeom>
            <a:solidFill>
              <a:srgbClr val="C00000"/>
            </a:solidFill>
            <a:ln w="31750">
              <a:noFill/>
              <a:miter lim="800000"/>
            </a:ln>
          </p:spPr>
          <p:txBody>
            <a:bodyPr wrap="square" lIns="91440" rIns="0" rtlCol="0" anchor="ctr">
              <a:noAutofit/>
            </a:bodyPr>
            <a:lstStyle/>
            <a:p>
              <a:r>
                <a:rPr lang="en-US" sz="4000" b="1" dirty="0">
                  <a:solidFill>
                    <a:schemeClr val="bg1"/>
                  </a:solidFill>
                </a:rPr>
                <a:t>Before</a:t>
              </a:r>
            </a:p>
          </p:txBody>
        </p:sp>
        <p:sp>
          <p:nvSpPr>
            <p:cNvPr id="7" name="TextBox 6">
              <a:extLst>
                <a:ext uri="{FF2B5EF4-FFF2-40B4-BE49-F238E27FC236}">
                  <a16:creationId xmlns:a16="http://schemas.microsoft.com/office/drawing/2014/main" id="{A21AE789-BAB0-4825-A4ED-7DDD2A156D63}"/>
                </a:ext>
              </a:extLst>
            </p:cNvPr>
            <p:cNvSpPr txBox="1"/>
            <p:nvPr/>
          </p:nvSpPr>
          <p:spPr>
            <a:xfrm>
              <a:off x="8042033" y="4343400"/>
              <a:ext cx="949568" cy="2286000"/>
            </a:xfrm>
            <a:prstGeom prst="rect">
              <a:avLst/>
            </a:prstGeom>
            <a:noFill/>
            <a:ln w="31750">
              <a:noFill/>
              <a:miter lim="800000"/>
            </a:ln>
          </p:spPr>
          <p:txBody>
            <a:bodyPr wrap="square" lIns="91440" rIns="0" rtlCol="0" anchor="ctr">
              <a:noAutofit/>
            </a:bodyPr>
            <a:lstStyle/>
            <a:p>
              <a:endParaRPr lang="en-US" sz="4000" b="1" dirty="0">
                <a:solidFill>
                  <a:schemeClr val="bg1"/>
                </a:solidFill>
              </a:endParaRPr>
            </a:p>
          </p:txBody>
        </p:sp>
      </p:grpSp>
    </p:spTree>
    <p:extLst>
      <p:ext uri="{BB962C8B-B14F-4D97-AF65-F5344CB8AC3E}">
        <p14:creationId xmlns:p14="http://schemas.microsoft.com/office/powerpoint/2010/main" val="89733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610A7-1BE1-4E44-9D92-B3ADC3201B25}"/>
              </a:ext>
            </a:extLst>
          </p:cNvPr>
          <p:cNvPicPr>
            <a:picLocks noChangeAspect="1"/>
          </p:cNvPicPr>
          <p:nvPr/>
        </p:nvPicPr>
        <p:blipFill rotWithShape="1">
          <a:blip r:embed="rId2"/>
          <a:srcRect t="144" r="906" b="9710"/>
          <a:stretch/>
        </p:blipFill>
        <p:spPr>
          <a:xfrm>
            <a:off x="2138265" y="-1"/>
            <a:ext cx="7041745" cy="6858001"/>
          </a:xfrm>
          <a:prstGeom prst="rect">
            <a:avLst/>
          </a:prstGeom>
          <a:effectLst>
            <a:outerShdw blurRad="127000" dist="63500" dir="2700000" algn="tl" rotWithShape="0">
              <a:prstClr val="black">
                <a:alpha val="20000"/>
              </a:prstClr>
            </a:outerShdw>
          </a:effectLst>
        </p:spPr>
      </p:pic>
      <p:grpSp>
        <p:nvGrpSpPr>
          <p:cNvPr id="2" name="Group 1">
            <a:extLst>
              <a:ext uri="{FF2B5EF4-FFF2-40B4-BE49-F238E27FC236}">
                <a16:creationId xmlns:a16="http://schemas.microsoft.com/office/drawing/2014/main" id="{E52DD3AB-D4CE-460E-93EF-6EFC29011212}"/>
              </a:ext>
            </a:extLst>
          </p:cNvPr>
          <p:cNvGrpSpPr/>
          <p:nvPr/>
        </p:nvGrpSpPr>
        <p:grpSpPr>
          <a:xfrm>
            <a:off x="8042032" y="4343400"/>
            <a:ext cx="2966774" cy="2286000"/>
            <a:chOff x="8042032" y="4343400"/>
            <a:chExt cx="2966774" cy="2286000"/>
          </a:xfrm>
          <a:effectLst>
            <a:outerShdw blurRad="127000" dist="38100" dir="2700000" algn="tl" rotWithShape="0">
              <a:prstClr val="black">
                <a:alpha val="40000"/>
              </a:prstClr>
            </a:outerShdw>
          </a:effectLst>
        </p:grpSpPr>
        <p:sp>
          <p:nvSpPr>
            <p:cNvPr id="5" name="TextBox 4">
              <a:extLst>
                <a:ext uri="{FF2B5EF4-FFF2-40B4-BE49-F238E27FC236}">
                  <a16:creationId xmlns:a16="http://schemas.microsoft.com/office/drawing/2014/main" id="{63AB5C4F-3C35-4221-B80F-049209959BF1}"/>
                </a:ext>
              </a:extLst>
            </p:cNvPr>
            <p:cNvSpPr txBox="1"/>
            <p:nvPr/>
          </p:nvSpPr>
          <p:spPr>
            <a:xfrm>
              <a:off x="8991600" y="4343400"/>
              <a:ext cx="2017206" cy="2286000"/>
            </a:xfrm>
            <a:prstGeom prst="rect">
              <a:avLst/>
            </a:prstGeom>
            <a:solidFill>
              <a:schemeClr val="accent6"/>
            </a:solidFill>
            <a:ln w="31750">
              <a:solidFill>
                <a:schemeClr val="accent6"/>
              </a:solidFill>
              <a:miter lim="800000"/>
            </a:ln>
          </p:spPr>
          <p:txBody>
            <a:bodyPr wrap="square" lIns="91440" rIns="0" rtlCol="0" anchor="ctr">
              <a:noAutofit/>
            </a:bodyPr>
            <a:lstStyle/>
            <a:p>
              <a:r>
                <a:rPr lang="en-US" sz="4000" b="1" dirty="0">
                  <a:solidFill>
                    <a:schemeClr val="bg1"/>
                  </a:solidFill>
                </a:rPr>
                <a:t>After</a:t>
              </a:r>
            </a:p>
          </p:txBody>
        </p:sp>
        <p:sp>
          <p:nvSpPr>
            <p:cNvPr id="9" name="TextBox 8">
              <a:extLst>
                <a:ext uri="{FF2B5EF4-FFF2-40B4-BE49-F238E27FC236}">
                  <a16:creationId xmlns:a16="http://schemas.microsoft.com/office/drawing/2014/main" id="{56C473AA-84B6-4769-9899-D469BDE53E03}"/>
                </a:ext>
              </a:extLst>
            </p:cNvPr>
            <p:cNvSpPr txBox="1"/>
            <p:nvPr/>
          </p:nvSpPr>
          <p:spPr>
            <a:xfrm>
              <a:off x="8042032" y="4343400"/>
              <a:ext cx="949568" cy="2286000"/>
            </a:xfrm>
            <a:prstGeom prst="rect">
              <a:avLst/>
            </a:prstGeom>
            <a:noFill/>
            <a:ln w="31750">
              <a:solidFill>
                <a:schemeClr val="accent6"/>
              </a:solidFill>
              <a:miter lim="800000"/>
            </a:ln>
          </p:spPr>
          <p:txBody>
            <a:bodyPr wrap="square" lIns="91440" rIns="0" rtlCol="0" anchor="ctr">
              <a:noAutofit/>
            </a:bodyPr>
            <a:lstStyle/>
            <a:p>
              <a:endParaRPr lang="en-US" sz="4000" b="1" dirty="0">
                <a:solidFill>
                  <a:schemeClr val="bg1"/>
                </a:solidFill>
              </a:endParaRPr>
            </a:p>
          </p:txBody>
        </p:sp>
      </p:grpSp>
      <p:sp>
        <p:nvSpPr>
          <p:cNvPr id="7" name="TextBox 6">
            <a:extLst>
              <a:ext uri="{FF2B5EF4-FFF2-40B4-BE49-F238E27FC236}">
                <a16:creationId xmlns:a16="http://schemas.microsoft.com/office/drawing/2014/main" id="{8342C75B-8FCF-234B-BD72-E04BB6AD4222}"/>
              </a:ext>
            </a:extLst>
          </p:cNvPr>
          <p:cNvSpPr txBox="1"/>
          <p:nvPr/>
        </p:nvSpPr>
        <p:spPr>
          <a:xfrm>
            <a:off x="9627450" y="2057400"/>
            <a:ext cx="1981200" cy="1754326"/>
          </a:xfrm>
          <a:prstGeom prst="rect">
            <a:avLst/>
          </a:prstGeom>
          <a:noFill/>
        </p:spPr>
        <p:txBody>
          <a:bodyPr wrap="square" rtlCol="0">
            <a:spAutoFit/>
          </a:bodyPr>
          <a:lstStyle/>
          <a:p>
            <a:r>
              <a:rPr lang="en-US" b="1" dirty="0"/>
              <a:t>RMD’s $0</a:t>
            </a:r>
          </a:p>
          <a:p>
            <a:endParaRPr lang="en-US" b="1" dirty="0"/>
          </a:p>
          <a:p>
            <a:r>
              <a:rPr lang="en-US" b="1" dirty="0"/>
              <a:t>Taxable Social Security $0</a:t>
            </a:r>
          </a:p>
          <a:p>
            <a:endParaRPr lang="en-US" b="1" dirty="0"/>
          </a:p>
          <a:p>
            <a:r>
              <a:rPr lang="en-US" b="1" dirty="0"/>
              <a:t>Tax $0</a:t>
            </a:r>
          </a:p>
        </p:txBody>
      </p:sp>
    </p:spTree>
    <p:extLst>
      <p:ext uri="{BB962C8B-B14F-4D97-AF65-F5344CB8AC3E}">
        <p14:creationId xmlns:p14="http://schemas.microsoft.com/office/powerpoint/2010/main" val="420021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Distributions from a Roth IRA or a properly designed guaranteed insurance contract are tax free and do not count in the formula that is used to determine how much of one’s Social Security is taxed.</a:t>
            </a:r>
          </a:p>
        </p:txBody>
      </p:sp>
    </p:spTree>
    <p:extLst>
      <p:ext uri="{BB962C8B-B14F-4D97-AF65-F5344CB8AC3E}">
        <p14:creationId xmlns:p14="http://schemas.microsoft.com/office/powerpoint/2010/main" val="390153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11430000" cy="6115050"/>
          </a:xfrm>
        </p:spPr>
        <p:txBody>
          <a:bodyPr/>
          <a:lstStyle/>
          <a:p>
            <a:r>
              <a:rPr lang="en-US" dirty="0"/>
              <a:t>How Roth Conversions Might Affect the Retirement Account When Frank and Susan’s Heirs Inherit It</a:t>
            </a:r>
          </a:p>
          <a:p>
            <a:pPr lvl="1"/>
            <a:r>
              <a:rPr lang="en-US" dirty="0"/>
              <a:t>All Proceeds Must Be Distributed Within 10 Years</a:t>
            </a:r>
          </a:p>
          <a:p>
            <a:pPr lvl="1"/>
            <a:r>
              <a:rPr lang="en-US" dirty="0"/>
              <a:t>Traditional IRA – Distributions are Taxable to Heirs</a:t>
            </a:r>
          </a:p>
          <a:p>
            <a:pPr lvl="1"/>
            <a:r>
              <a:rPr lang="en-US" dirty="0"/>
              <a:t>Roth IRA – Distributions are Tax Free to Heirs</a:t>
            </a:r>
          </a:p>
        </p:txBody>
      </p:sp>
    </p:spTree>
    <p:extLst>
      <p:ext uri="{BB962C8B-B14F-4D97-AF65-F5344CB8AC3E}">
        <p14:creationId xmlns:p14="http://schemas.microsoft.com/office/powerpoint/2010/main" val="151492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263317"/>
            <a:ext cx="5715000" cy="4331368"/>
          </a:xfrm>
        </p:spPr>
        <p:txBody>
          <a:bodyPr/>
          <a:lstStyle/>
          <a:p>
            <a:r>
              <a:rPr lang="en-US" dirty="0"/>
              <a:t>Module Four:</a:t>
            </a:r>
            <a:br>
              <a:rPr lang="en-US" dirty="0"/>
            </a:br>
            <a:r>
              <a:rPr lang="en-US" dirty="0"/>
              <a:t>Income Planning </a:t>
            </a:r>
          </a:p>
        </p:txBody>
      </p:sp>
      <p:sp>
        <p:nvSpPr>
          <p:cNvPr id="6" name="Text Placeholder 5">
            <a:extLst>
              <a:ext uri="{FF2B5EF4-FFF2-40B4-BE49-F238E27FC236}">
                <a16:creationId xmlns:a16="http://schemas.microsoft.com/office/drawing/2014/main" id="{93B1057A-63D3-4F93-94C8-7E277D8D7CD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6948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sz="4800" dirty="0"/>
              <a:t>Income Planning Risk</a:t>
            </a:r>
          </a:p>
          <a:p>
            <a:pPr marL="0" indent="0">
              <a:buNone/>
            </a:pPr>
            <a:r>
              <a:rPr lang="en-US" dirty="0"/>
              <a:t>A Threat to Income: Drawdown</a:t>
            </a:r>
          </a:p>
        </p:txBody>
      </p:sp>
    </p:spTree>
    <p:extLst>
      <p:ext uri="{BB962C8B-B14F-4D97-AF65-F5344CB8AC3E}">
        <p14:creationId xmlns:p14="http://schemas.microsoft.com/office/powerpoint/2010/main" val="154347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114800" y="350520"/>
            <a:ext cx="7690495" cy="6126480"/>
          </a:xfrm>
          <a:prstGeom prst="rect">
            <a:avLst/>
          </a:prstGeom>
          <a:noFill/>
          <a:ln w="9525">
            <a:noFill/>
            <a:miter lim="800000"/>
            <a:headEnd/>
            <a:tailEnd/>
          </a:ln>
          <a:effectLst/>
        </p:spPr>
      </p:pic>
      <p:sp>
        <p:nvSpPr>
          <p:cNvPr id="3" name="TextBox 2"/>
          <p:cNvSpPr txBox="1"/>
          <p:nvPr/>
        </p:nvSpPr>
        <p:spPr>
          <a:xfrm>
            <a:off x="4648200" y="3048000"/>
            <a:ext cx="2667000" cy="954107"/>
          </a:xfrm>
          <a:prstGeom prst="rect">
            <a:avLst/>
          </a:prstGeom>
          <a:solidFill>
            <a:srgbClr val="C00000"/>
          </a:solidFill>
        </p:spPr>
        <p:txBody>
          <a:bodyPr wrap="square" rtlCol="0" anchor="ctr">
            <a:spAutoFit/>
          </a:bodyPr>
          <a:lstStyle/>
          <a:p>
            <a:r>
              <a:rPr lang="en-US" sz="2800" b="1" dirty="0">
                <a:solidFill>
                  <a:schemeClr val="bg1"/>
                </a:solidFill>
              </a:rPr>
              <a:t>Buy and Hold Results</a:t>
            </a:r>
          </a:p>
        </p:txBody>
      </p:sp>
      <p:sp>
        <p:nvSpPr>
          <p:cNvPr id="4" name="Title 3">
            <a:extLst>
              <a:ext uri="{FF2B5EF4-FFF2-40B4-BE49-F238E27FC236}">
                <a16:creationId xmlns:a16="http://schemas.microsoft.com/office/drawing/2014/main" id="{59293F20-8875-4865-B00A-93756254489E}"/>
              </a:ext>
            </a:extLst>
          </p:cNvPr>
          <p:cNvSpPr>
            <a:spLocks noGrp="1"/>
          </p:cNvSpPr>
          <p:nvPr>
            <p:ph type="title"/>
          </p:nvPr>
        </p:nvSpPr>
        <p:spPr/>
        <p:txBody>
          <a:bodyPr/>
          <a:lstStyle/>
          <a:p>
            <a:r>
              <a:rPr lang="en-US" dirty="0"/>
              <a:t>Why Managing Drawdown</a:t>
            </a:r>
            <a:br>
              <a:rPr lang="en-US" dirty="0"/>
            </a:br>
            <a:r>
              <a:rPr lang="en-US" dirty="0"/>
              <a:t>is Important</a:t>
            </a:r>
          </a:p>
        </p:txBody>
      </p:sp>
    </p:spTree>
    <p:extLst>
      <p:ext uri="{BB962C8B-B14F-4D97-AF65-F5344CB8AC3E}">
        <p14:creationId xmlns:p14="http://schemas.microsoft.com/office/powerpoint/2010/main" val="420311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k-even-curve.gif"/>
          <p:cNvPicPr>
            <a:picLocks noChangeAspect="1"/>
          </p:cNvPicPr>
          <p:nvPr/>
        </p:nvPicPr>
        <p:blipFill rotWithShape="1">
          <a:blip r:embed="rId2"/>
          <a:srcRect l="745" t="1349" r="1291" b="1349"/>
          <a:stretch/>
        </p:blipFill>
        <p:spPr>
          <a:xfrm>
            <a:off x="3898232" y="365125"/>
            <a:ext cx="7912768" cy="6092824"/>
          </a:xfrm>
          <a:prstGeom prst="rect">
            <a:avLst/>
          </a:prstGeom>
          <a:ln>
            <a:noFill/>
          </a:ln>
        </p:spPr>
      </p:pic>
      <p:sp>
        <p:nvSpPr>
          <p:cNvPr id="3" name="Title 2">
            <a:extLst>
              <a:ext uri="{FF2B5EF4-FFF2-40B4-BE49-F238E27FC236}">
                <a16:creationId xmlns:a16="http://schemas.microsoft.com/office/drawing/2014/main" id="{0C06C2B1-3B12-4699-9A86-C44A929287A2}"/>
              </a:ext>
            </a:extLst>
          </p:cNvPr>
          <p:cNvSpPr>
            <a:spLocks noGrp="1"/>
          </p:cNvSpPr>
          <p:nvPr>
            <p:ph type="title"/>
          </p:nvPr>
        </p:nvSpPr>
        <p:spPr/>
        <p:txBody>
          <a:bodyPr/>
          <a:lstStyle/>
          <a:p>
            <a:r>
              <a:rPr lang="en-US" dirty="0"/>
              <a:t>Why Managing Drawdown</a:t>
            </a:r>
            <a:br>
              <a:rPr lang="en-US" dirty="0"/>
            </a:br>
            <a:r>
              <a:rPr lang="en-US" dirty="0"/>
              <a:t>is Important</a:t>
            </a:r>
          </a:p>
        </p:txBody>
      </p:sp>
    </p:spTree>
    <p:extLst>
      <p:ext uri="{BB962C8B-B14F-4D97-AF65-F5344CB8AC3E}">
        <p14:creationId xmlns:p14="http://schemas.microsoft.com/office/powerpoint/2010/main" val="410023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Do You Know the Drawdown Risk In Your Portfolio?</a:t>
            </a:r>
          </a:p>
        </p:txBody>
      </p:sp>
    </p:spTree>
    <p:extLst>
      <p:ext uri="{BB962C8B-B14F-4D97-AF65-F5344CB8AC3E}">
        <p14:creationId xmlns:p14="http://schemas.microsoft.com/office/powerpoint/2010/main" val="2140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lstStyle/>
          <a:p>
            <a:r>
              <a:rPr lang="en-US" dirty="0"/>
              <a:t>Example</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Autofit/>
          </a:bodyPr>
          <a:lstStyle/>
          <a:p>
            <a:r>
              <a:rPr lang="en-US" sz="3200" dirty="0"/>
              <a:t>In 1964, Coins Minted in the United States Were Largely Comprised of Silver.</a:t>
            </a:r>
          </a:p>
          <a:p>
            <a:r>
              <a:rPr lang="en-US" sz="3200" dirty="0"/>
              <a:t>Every $100 in Face Represented 72 Ounces of Silver i.e.:</a:t>
            </a:r>
          </a:p>
          <a:p>
            <a:pPr lvl="1"/>
            <a:r>
              <a:rPr lang="en-US" dirty="0"/>
              <a:t>100 Silver Dollars</a:t>
            </a:r>
          </a:p>
          <a:p>
            <a:pPr lvl="1"/>
            <a:r>
              <a:rPr lang="en-US" dirty="0"/>
              <a:t>200 Half Dollars</a:t>
            </a:r>
          </a:p>
          <a:p>
            <a:pPr lvl="1"/>
            <a:r>
              <a:rPr lang="en-US" dirty="0"/>
              <a:t>400 Quarters</a:t>
            </a:r>
          </a:p>
          <a:p>
            <a:pPr lvl="1"/>
            <a:r>
              <a:rPr lang="en-US" dirty="0"/>
              <a:t>1000 Dimes</a:t>
            </a:r>
          </a:p>
        </p:txBody>
      </p:sp>
    </p:spTree>
    <p:extLst>
      <p:ext uri="{BB962C8B-B14F-4D97-AF65-F5344CB8AC3E}">
        <p14:creationId xmlns:p14="http://schemas.microsoft.com/office/powerpoint/2010/main" val="4816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4400" b="1" dirty="0"/>
              <a:t>Income Planning Risk:</a:t>
            </a:r>
            <a:br>
              <a:rPr lang="en-US" sz="4400" dirty="0"/>
            </a:br>
            <a:r>
              <a:rPr lang="en-US" sz="4400" dirty="0"/>
              <a:t>Excessive Fees in Investments</a:t>
            </a:r>
          </a:p>
          <a:p>
            <a:endParaRPr lang="en-US" sz="1050" dirty="0"/>
          </a:p>
          <a:p>
            <a:r>
              <a:rPr lang="en-US" sz="4400" i="1" dirty="0"/>
              <a:t>“Money Managers and Advisors</a:t>
            </a:r>
            <a:br>
              <a:rPr lang="en-US" sz="4400" i="1" dirty="0"/>
            </a:br>
            <a:r>
              <a:rPr lang="en-US" sz="4400" i="1" dirty="0"/>
              <a:t>Get Paid Before You Do”</a:t>
            </a:r>
          </a:p>
        </p:txBody>
      </p:sp>
    </p:spTree>
    <p:extLst>
      <p:ext uri="{BB962C8B-B14F-4D97-AF65-F5344CB8AC3E}">
        <p14:creationId xmlns:p14="http://schemas.microsoft.com/office/powerpoint/2010/main" val="73942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BAC0F9-A3F4-4AD0-BDD4-B0DAE56A4D2E}"/>
              </a:ext>
            </a:extLst>
          </p:cNvPr>
          <p:cNvGrpSpPr/>
          <p:nvPr/>
        </p:nvGrpSpPr>
        <p:grpSpPr>
          <a:xfrm>
            <a:off x="0" y="800100"/>
            <a:ext cx="12192000" cy="5067300"/>
            <a:chOff x="0" y="342900"/>
            <a:chExt cx="12192000" cy="5067300"/>
          </a:xfrm>
        </p:grpSpPr>
        <p:sp>
          <p:nvSpPr>
            <p:cNvPr id="8" name="Rectangle 7">
              <a:extLst>
                <a:ext uri="{FF2B5EF4-FFF2-40B4-BE49-F238E27FC236}">
                  <a16:creationId xmlns:a16="http://schemas.microsoft.com/office/drawing/2014/main" id="{072C298E-2A3A-4EE8-B8B0-4E61EF680A56}"/>
                </a:ext>
              </a:extLst>
            </p:cNvPr>
            <p:cNvSpPr/>
            <p:nvPr/>
          </p:nvSpPr>
          <p:spPr>
            <a:xfrm>
              <a:off x="0" y="342900"/>
              <a:ext cx="12192000" cy="5067300"/>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 r="1333"/>
            <a:stretch/>
          </p:blipFill>
          <p:spPr bwMode="auto">
            <a:xfrm>
              <a:off x="849845" y="478858"/>
              <a:ext cx="10492312" cy="455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CE91364D-F3AD-4008-A4F4-B641F26C1E44}"/>
              </a:ext>
            </a:extLst>
          </p:cNvPr>
          <p:cNvSpPr txBox="1"/>
          <p:nvPr/>
        </p:nvSpPr>
        <p:spPr>
          <a:xfrm>
            <a:off x="4922196" y="4975955"/>
            <a:ext cx="1177048" cy="215444"/>
          </a:xfrm>
          <a:prstGeom prst="rect">
            <a:avLst/>
          </a:prstGeom>
          <a:solidFill>
            <a:srgbClr val="FF0000"/>
          </a:solidFill>
        </p:spPr>
        <p:txBody>
          <a:bodyPr wrap="square" lIns="0" tIns="0" rIns="0" bIns="0" rtlCol="0" anchor="ctr" anchorCtr="0">
            <a:spAutoFit/>
          </a:bodyPr>
          <a:lstStyle/>
          <a:p>
            <a:pPr algn="r"/>
            <a:r>
              <a:rPr lang="en-US" sz="1400" b="1" dirty="0">
                <a:solidFill>
                  <a:srgbClr val="FFFF00"/>
                </a:solidFill>
                <a:latin typeface="Calibri" panose="020F0502020204030204" pitchFamily="34" charset="0"/>
                <a:cs typeface="Calibri" panose="020F0502020204030204" pitchFamily="34" charset="0"/>
              </a:rPr>
              <a:t>$508,404</a:t>
            </a:r>
          </a:p>
        </p:txBody>
      </p:sp>
      <p:sp>
        <p:nvSpPr>
          <p:cNvPr id="10" name="TextBox 9">
            <a:extLst>
              <a:ext uri="{FF2B5EF4-FFF2-40B4-BE49-F238E27FC236}">
                <a16:creationId xmlns:a16="http://schemas.microsoft.com/office/drawing/2014/main" id="{3CDBA940-202F-492F-A612-DD47EE2D2036}"/>
              </a:ext>
            </a:extLst>
          </p:cNvPr>
          <p:cNvSpPr txBox="1"/>
          <p:nvPr/>
        </p:nvSpPr>
        <p:spPr>
          <a:xfrm>
            <a:off x="7165319" y="4975955"/>
            <a:ext cx="571503" cy="215444"/>
          </a:xfrm>
          <a:prstGeom prst="rect">
            <a:avLst/>
          </a:prstGeom>
          <a:solidFill>
            <a:srgbClr val="FF0000"/>
          </a:solidFill>
        </p:spPr>
        <p:txBody>
          <a:bodyPr wrap="square" lIns="0" tIns="0" rIns="0" bIns="0" rtlCol="0" anchor="ctr" anchorCtr="0">
            <a:spAutoFit/>
          </a:bodyPr>
          <a:lstStyle>
            <a:defPPr>
              <a:defRPr lang="en-US"/>
            </a:defPPr>
            <a:lvl1pPr algn="r">
              <a:defRPr sz="1400" b="1">
                <a:solidFill>
                  <a:srgbClr val="FFFF00"/>
                </a:solidFill>
                <a:latin typeface="Calibri" panose="020F0502020204030204" pitchFamily="34" charset="0"/>
                <a:cs typeface="Calibri" panose="020F0502020204030204" pitchFamily="34" charset="0"/>
              </a:defRPr>
            </a:lvl1pPr>
          </a:lstStyle>
          <a:p>
            <a:r>
              <a:rPr lang="en-US" dirty="0"/>
              <a:t>$4,402</a:t>
            </a:r>
          </a:p>
        </p:txBody>
      </p:sp>
      <p:sp>
        <p:nvSpPr>
          <p:cNvPr id="13" name="TextBox 12">
            <a:extLst>
              <a:ext uri="{FF2B5EF4-FFF2-40B4-BE49-F238E27FC236}">
                <a16:creationId xmlns:a16="http://schemas.microsoft.com/office/drawing/2014/main" id="{6E05B95A-E355-4CC2-9F73-237701A0A895}"/>
              </a:ext>
            </a:extLst>
          </p:cNvPr>
          <p:cNvSpPr txBox="1"/>
          <p:nvPr/>
        </p:nvSpPr>
        <p:spPr>
          <a:xfrm>
            <a:off x="9873574" y="4975955"/>
            <a:ext cx="1201366" cy="215444"/>
          </a:xfrm>
          <a:prstGeom prst="rect">
            <a:avLst/>
          </a:prstGeom>
          <a:solidFill>
            <a:srgbClr val="FF0000"/>
          </a:solidFill>
        </p:spPr>
        <p:txBody>
          <a:bodyPr wrap="square" lIns="0" tIns="0" rIns="0" bIns="0" rtlCol="0" anchor="ctr" anchorCtr="0">
            <a:spAutoFit/>
          </a:bodyPr>
          <a:lstStyle>
            <a:defPPr>
              <a:defRPr lang="en-US"/>
            </a:defPPr>
            <a:lvl1pPr algn="r">
              <a:defRPr sz="1400" b="1">
                <a:solidFill>
                  <a:srgbClr val="FFFF00"/>
                </a:solidFill>
                <a:latin typeface="Calibri" panose="020F0502020204030204" pitchFamily="34" charset="0"/>
                <a:cs typeface="Calibri" panose="020F0502020204030204" pitchFamily="34" charset="0"/>
              </a:defRPr>
            </a:lvl1pPr>
          </a:lstStyle>
          <a:p>
            <a:r>
              <a:rPr lang="en-US" dirty="0"/>
              <a:t>$-156,089</a:t>
            </a:r>
          </a:p>
        </p:txBody>
      </p:sp>
    </p:spTree>
    <p:extLst>
      <p:ext uri="{BB962C8B-B14F-4D97-AF65-F5344CB8AC3E}">
        <p14:creationId xmlns:p14="http://schemas.microsoft.com/office/powerpoint/2010/main" val="331096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593619-EC70-4211-B468-66DCC585BCFE}"/>
              </a:ext>
            </a:extLst>
          </p:cNvPr>
          <p:cNvSpPr/>
          <p:nvPr/>
        </p:nvSpPr>
        <p:spPr>
          <a:xfrm>
            <a:off x="0" y="228600"/>
            <a:ext cx="12192000" cy="5181600"/>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95E8F9F-AD70-4044-B726-75D532189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36" t="2344" b="4407"/>
          <a:stretch/>
        </p:blipFill>
        <p:spPr bwMode="auto">
          <a:xfrm>
            <a:off x="1872328" y="367124"/>
            <a:ext cx="8414672" cy="467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Rounded Corners 12">
            <a:extLst>
              <a:ext uri="{FF2B5EF4-FFF2-40B4-BE49-F238E27FC236}">
                <a16:creationId xmlns:a16="http://schemas.microsoft.com/office/drawing/2014/main" id="{671E1C5F-BB93-419F-9F3B-F57187A74C01}"/>
              </a:ext>
            </a:extLst>
          </p:cNvPr>
          <p:cNvSpPr/>
          <p:nvPr/>
        </p:nvSpPr>
        <p:spPr>
          <a:xfrm>
            <a:off x="2438400" y="5029200"/>
            <a:ext cx="3429000" cy="2743200"/>
          </a:xfrm>
          <a:prstGeom prst="roundRect">
            <a:avLst>
              <a:gd name="adj" fmla="val 99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lstStyle/>
          <a:p>
            <a:pPr algn="ctr">
              <a:spcAft>
                <a:spcPts val="600"/>
              </a:spcAft>
            </a:pPr>
            <a:r>
              <a:rPr lang="en-US" sz="2400" dirty="0"/>
              <a:t>Additional Fee Paid to Broker/Advisor 1%</a:t>
            </a:r>
          </a:p>
          <a:p>
            <a:pPr algn="ctr">
              <a:spcAft>
                <a:spcPts val="600"/>
              </a:spcAft>
            </a:pPr>
            <a:r>
              <a:rPr lang="en-US" sz="4400" b="1" dirty="0"/>
              <a:t>$5,084</a:t>
            </a:r>
          </a:p>
        </p:txBody>
      </p:sp>
      <p:sp>
        <p:nvSpPr>
          <p:cNvPr id="14" name="Rectangle: Rounded Corners 13">
            <a:extLst>
              <a:ext uri="{FF2B5EF4-FFF2-40B4-BE49-F238E27FC236}">
                <a16:creationId xmlns:a16="http://schemas.microsoft.com/office/drawing/2014/main" id="{CDD268D5-434B-4DA9-A162-7853C2F727B3}"/>
              </a:ext>
            </a:extLst>
          </p:cNvPr>
          <p:cNvSpPr/>
          <p:nvPr/>
        </p:nvSpPr>
        <p:spPr>
          <a:xfrm>
            <a:off x="6324602" y="5029200"/>
            <a:ext cx="3429000" cy="2743200"/>
          </a:xfrm>
          <a:prstGeom prst="roundRect">
            <a:avLst>
              <a:gd name="adj" fmla="val 99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lstStyle/>
          <a:p>
            <a:pPr algn="ctr">
              <a:spcAft>
                <a:spcPts val="600"/>
              </a:spcAft>
            </a:pPr>
            <a:r>
              <a:rPr lang="en-US" sz="2400" dirty="0"/>
              <a:t>Total</a:t>
            </a:r>
            <a:br>
              <a:rPr lang="en-US" sz="2400" dirty="0"/>
            </a:br>
            <a:r>
              <a:rPr lang="en-US" sz="2400" dirty="0"/>
              <a:t>Fees</a:t>
            </a:r>
          </a:p>
          <a:p>
            <a:pPr algn="ctr">
              <a:spcAft>
                <a:spcPts val="600"/>
              </a:spcAft>
            </a:pPr>
            <a:r>
              <a:rPr lang="en-US" sz="4400" b="1" dirty="0"/>
              <a:t>$9,486</a:t>
            </a:r>
          </a:p>
        </p:txBody>
      </p:sp>
    </p:spTree>
    <p:extLst>
      <p:ext uri="{BB962C8B-B14F-4D97-AF65-F5344CB8AC3E}">
        <p14:creationId xmlns:p14="http://schemas.microsoft.com/office/powerpoint/2010/main" val="111839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2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42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42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47B2A2-4511-4510-8676-97D0DFDDE46A}"/>
              </a:ext>
            </a:extLst>
          </p:cNvPr>
          <p:cNvSpPr>
            <a:spLocks noGrp="1"/>
          </p:cNvSpPr>
          <p:nvPr>
            <p:ph type="body" sz="quarter" idx="10"/>
          </p:nvPr>
        </p:nvSpPr>
        <p:spPr>
          <a:xfrm>
            <a:off x="381000" y="677863"/>
            <a:ext cx="11430000" cy="5502275"/>
          </a:xfrm>
        </p:spPr>
        <p:txBody>
          <a:bodyPr>
            <a:normAutofit/>
          </a:bodyPr>
          <a:lstStyle/>
          <a:p>
            <a:r>
              <a:rPr lang="en-US" dirty="0"/>
              <a:t>Let’s Discuss the First </a:t>
            </a:r>
            <a:br>
              <a:rPr lang="en-US" dirty="0"/>
            </a:br>
            <a:r>
              <a:rPr lang="en-US" dirty="0"/>
              <a:t>Three Free Reports:</a:t>
            </a:r>
          </a:p>
          <a:p>
            <a:pPr lvl="1"/>
            <a:r>
              <a:rPr lang="en-US" dirty="0"/>
              <a:t>Social Security Maximization Report</a:t>
            </a:r>
          </a:p>
          <a:p>
            <a:pPr lvl="1"/>
            <a:r>
              <a:rPr lang="en-US" dirty="0"/>
              <a:t>Fee and Drawdown Analysis Report</a:t>
            </a:r>
          </a:p>
          <a:p>
            <a:pPr lvl="1"/>
            <a:r>
              <a:rPr lang="en-US" dirty="0"/>
              <a:t>IRA and 401(k) Tax Analysis</a:t>
            </a:r>
          </a:p>
          <a:p>
            <a:pPr lvl="1"/>
            <a:r>
              <a:rPr lang="en-US" dirty="0">
                <a:solidFill>
                  <a:schemeClr val="bg2">
                    <a:lumMod val="75000"/>
                  </a:schemeClr>
                </a:solidFill>
              </a:rPr>
              <a:t>New Retirement Rules Income Sourcing Map</a:t>
            </a:r>
          </a:p>
          <a:p>
            <a:pPr lvl="1"/>
            <a:r>
              <a:rPr lang="en-US" dirty="0">
                <a:solidFill>
                  <a:schemeClr val="bg2">
                    <a:lumMod val="75000"/>
                  </a:schemeClr>
                </a:solidFill>
              </a:rPr>
              <a:t>New Retirement Rules Allocation Map</a:t>
            </a:r>
          </a:p>
        </p:txBody>
      </p:sp>
    </p:spTree>
    <p:extLst>
      <p:ext uri="{BB962C8B-B14F-4D97-AF65-F5344CB8AC3E}">
        <p14:creationId xmlns:p14="http://schemas.microsoft.com/office/powerpoint/2010/main" val="26506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A79252C-BD04-44C8-9912-DA35F7E0CA17}"/>
              </a:ext>
            </a:extLst>
          </p:cNvPr>
          <p:cNvSpPr>
            <a:spLocks noGrp="1"/>
          </p:cNvSpPr>
          <p:nvPr>
            <p:ph type="body" sz="quarter" idx="10"/>
          </p:nvPr>
        </p:nvSpPr>
        <p:spPr>
          <a:xfrm>
            <a:off x="381000" y="677863"/>
            <a:ext cx="11430000" cy="5502275"/>
          </a:xfrm>
        </p:spPr>
        <p:txBody>
          <a:bodyPr/>
          <a:lstStyle/>
          <a:p>
            <a:r>
              <a:rPr lang="en-US" dirty="0"/>
              <a:t>What We Need to Prepare </a:t>
            </a:r>
            <a:br>
              <a:rPr lang="en-US" dirty="0"/>
            </a:br>
            <a:r>
              <a:rPr lang="en-US" dirty="0"/>
              <a:t>These Reports:</a:t>
            </a:r>
          </a:p>
          <a:p>
            <a:pPr lvl="1"/>
            <a:r>
              <a:rPr lang="en-US" dirty="0"/>
              <a:t>Social Security Earnings Statement</a:t>
            </a:r>
          </a:p>
          <a:p>
            <a:pPr lvl="1"/>
            <a:r>
              <a:rPr lang="en-US" dirty="0"/>
              <a:t>Account Holdings with Amounts</a:t>
            </a:r>
          </a:p>
          <a:p>
            <a:pPr lvl="1"/>
            <a:r>
              <a:rPr lang="en-US" dirty="0"/>
              <a:t>IRA Balances and Your Age(s)</a:t>
            </a:r>
          </a:p>
          <a:p>
            <a:pPr lvl="1"/>
            <a:r>
              <a:rPr lang="en-US" dirty="0"/>
              <a:t>Your Tax Bracket</a:t>
            </a:r>
          </a:p>
        </p:txBody>
      </p:sp>
    </p:spTree>
    <p:extLst>
      <p:ext uri="{BB962C8B-B14F-4D97-AF65-F5344CB8AC3E}">
        <p14:creationId xmlns:p14="http://schemas.microsoft.com/office/powerpoint/2010/main" val="5880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9A2A5-2C80-4642-B106-E2C4082960AA}"/>
              </a:ext>
            </a:extLst>
          </p:cNvPr>
          <p:cNvSpPr>
            <a:spLocks noGrp="1"/>
          </p:cNvSpPr>
          <p:nvPr>
            <p:ph type="body" sz="quarter" idx="10"/>
          </p:nvPr>
        </p:nvSpPr>
        <p:spPr/>
        <p:txBody>
          <a:bodyPr/>
          <a:lstStyle/>
          <a:p>
            <a:endParaRPr lang="en-US"/>
          </a:p>
        </p:txBody>
      </p:sp>
      <p:pic>
        <p:nvPicPr>
          <p:cNvPr id="4" name="Picture 3" descr="Table&#10;&#10;Description automatically generated">
            <a:extLst>
              <a:ext uri="{FF2B5EF4-FFF2-40B4-BE49-F238E27FC236}">
                <a16:creationId xmlns:a16="http://schemas.microsoft.com/office/drawing/2014/main" id="{ABA2367E-955F-4892-83FF-351CCF808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916" y="0"/>
            <a:ext cx="6872169" cy="6858000"/>
          </a:xfrm>
          <a:prstGeom prst="rect">
            <a:avLst/>
          </a:prstGeom>
        </p:spPr>
      </p:pic>
    </p:spTree>
    <p:extLst>
      <p:ext uri="{BB962C8B-B14F-4D97-AF65-F5344CB8AC3E}">
        <p14:creationId xmlns:p14="http://schemas.microsoft.com/office/powerpoint/2010/main" val="4633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9A2A5-2C80-4642-B106-E2C4082960AA}"/>
              </a:ext>
            </a:extLst>
          </p:cNvPr>
          <p:cNvSpPr>
            <a:spLocks noGrp="1"/>
          </p:cNvSpPr>
          <p:nvPr>
            <p:ph type="body" sz="quarter" idx="10"/>
          </p:nvPr>
        </p:nvSpPr>
        <p:spPr/>
        <p:txBody>
          <a:bodyPr/>
          <a:lstStyle/>
          <a:p>
            <a:pPr algn="ctr"/>
            <a:r>
              <a:rPr lang="en-US" dirty="0"/>
              <a:t>End of Class One</a:t>
            </a:r>
            <a:br>
              <a:rPr lang="en-US" dirty="0"/>
            </a:br>
            <a:br>
              <a:rPr lang="en-US" dirty="0"/>
            </a:br>
            <a:r>
              <a:rPr lang="en-US" dirty="0"/>
              <a:t>See You Next Week</a:t>
            </a:r>
          </a:p>
        </p:txBody>
      </p:sp>
      <p:cxnSp>
        <p:nvCxnSpPr>
          <p:cNvPr id="5" name="Straight Connector 4">
            <a:extLst>
              <a:ext uri="{FF2B5EF4-FFF2-40B4-BE49-F238E27FC236}">
                <a16:creationId xmlns:a16="http://schemas.microsoft.com/office/drawing/2014/main" id="{62834261-6470-BC5E-5319-407DE4C84F8F}"/>
              </a:ext>
            </a:extLst>
          </p:cNvPr>
          <p:cNvCxnSpPr/>
          <p:nvPr/>
        </p:nvCxnSpPr>
        <p:spPr>
          <a:xfrm>
            <a:off x="3505200" y="3429000"/>
            <a:ext cx="5257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46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682FBA-79FA-4243-9AF1-906DD71B6F5D}"/>
              </a:ext>
            </a:extLst>
          </p:cNvPr>
          <p:cNvSpPr>
            <a:spLocks noGrp="1"/>
          </p:cNvSpPr>
          <p:nvPr>
            <p:ph type="title"/>
          </p:nvPr>
        </p:nvSpPr>
        <p:spPr>
          <a:xfrm>
            <a:off x="381000" y="1263650"/>
            <a:ext cx="5943600" cy="4330700"/>
          </a:xfrm>
        </p:spPr>
        <p:txBody>
          <a:bodyPr/>
          <a:lstStyle/>
          <a:p>
            <a:r>
              <a:rPr lang="en-US" dirty="0"/>
              <a:t>Module Five:</a:t>
            </a:r>
            <a:br>
              <a:rPr lang="en-US" dirty="0"/>
            </a:br>
            <a:br>
              <a:rPr lang="en-US" dirty="0"/>
            </a:br>
            <a:r>
              <a:rPr lang="en-US" dirty="0"/>
              <a:t>Planning Strategies for the Current Economy</a:t>
            </a:r>
          </a:p>
        </p:txBody>
      </p:sp>
      <p:sp>
        <p:nvSpPr>
          <p:cNvPr id="3" name="Text Placeholder 2">
            <a:extLst>
              <a:ext uri="{FF2B5EF4-FFF2-40B4-BE49-F238E27FC236}">
                <a16:creationId xmlns:a16="http://schemas.microsoft.com/office/drawing/2014/main" id="{918ACE9A-CBDB-41A0-BA09-9045196461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607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007F-6B45-49A1-ADA3-C356154C03E8}"/>
              </a:ext>
            </a:extLst>
          </p:cNvPr>
          <p:cNvSpPr>
            <a:spLocks noGrp="1"/>
          </p:cNvSpPr>
          <p:nvPr>
            <p:ph type="title"/>
          </p:nvPr>
        </p:nvSpPr>
        <p:spPr>
          <a:xfrm>
            <a:off x="381000" y="365125"/>
            <a:ext cx="11430000" cy="1120775"/>
          </a:xfrm>
        </p:spPr>
        <p:txBody>
          <a:bodyPr/>
          <a:lstStyle/>
          <a:p>
            <a:r>
              <a:rPr lang="en-US"/>
              <a:t>An Important Anniversary</a:t>
            </a:r>
            <a:endParaRPr lang="en-US" dirty="0"/>
          </a:p>
        </p:txBody>
      </p:sp>
      <p:sp>
        <p:nvSpPr>
          <p:cNvPr id="3" name="Content Placeholder 2">
            <a:extLst>
              <a:ext uri="{FF2B5EF4-FFF2-40B4-BE49-F238E27FC236}">
                <a16:creationId xmlns:a16="http://schemas.microsoft.com/office/drawing/2014/main" id="{D4564F7D-EAB4-4B75-97B2-1FCA9CCAAD41}"/>
              </a:ext>
            </a:extLst>
          </p:cNvPr>
          <p:cNvSpPr>
            <a:spLocks noGrp="1"/>
          </p:cNvSpPr>
          <p:nvPr>
            <p:ph idx="1"/>
          </p:nvPr>
        </p:nvSpPr>
        <p:spPr>
          <a:xfrm>
            <a:off x="381000" y="1981200"/>
            <a:ext cx="11430000" cy="4476750"/>
          </a:xfrm>
        </p:spPr>
        <p:txBody>
          <a:bodyPr/>
          <a:lstStyle/>
          <a:p>
            <a:r>
              <a:rPr lang="en-US" dirty="0"/>
              <a:t>August 15, 1971</a:t>
            </a:r>
          </a:p>
          <a:p>
            <a:r>
              <a:rPr lang="en-US" b="1" dirty="0"/>
              <a:t>The Link Between the US Dollar and Gold Was Eliminated Making the US Dollar a Fiat Currency</a:t>
            </a:r>
          </a:p>
          <a:p>
            <a:r>
              <a:rPr lang="en-US" dirty="0"/>
              <a:t>Fiat Currency: Currency by Decree</a:t>
            </a:r>
          </a:p>
        </p:txBody>
      </p:sp>
    </p:spTree>
    <p:extLst>
      <p:ext uri="{BB962C8B-B14F-4D97-AF65-F5344CB8AC3E}">
        <p14:creationId xmlns:p14="http://schemas.microsoft.com/office/powerpoint/2010/main" val="12107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a:t>The Current Monetary Policy</a:t>
            </a:r>
            <a:endParaRPr lang="en-US" dirty="0"/>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1120775"/>
          </a:xfrm>
        </p:spPr>
        <p:txBody>
          <a:bodyPr>
            <a:normAutofit/>
          </a:bodyPr>
          <a:lstStyle/>
          <a:p>
            <a:r>
              <a:rPr lang="en-US" b="1" dirty="0"/>
              <a:t>IMPORTANT CONCEPT: </a:t>
            </a:r>
            <a:r>
              <a:rPr lang="en-US" dirty="0"/>
              <a:t>SINCE 1971……….</a:t>
            </a:r>
          </a:p>
        </p:txBody>
      </p:sp>
      <p:sp>
        <p:nvSpPr>
          <p:cNvPr id="9" name="TextBox 8">
            <a:extLst>
              <a:ext uri="{FF2B5EF4-FFF2-40B4-BE49-F238E27FC236}">
                <a16:creationId xmlns:a16="http://schemas.microsoft.com/office/drawing/2014/main" id="{D9433AD0-34B4-4906-AB9E-1A3ED93AB2F2}"/>
              </a:ext>
            </a:extLst>
          </p:cNvPr>
          <p:cNvSpPr txBox="1"/>
          <p:nvPr/>
        </p:nvSpPr>
        <p:spPr>
          <a:xfrm>
            <a:off x="381000" y="2498726"/>
            <a:ext cx="11430000" cy="3505200"/>
          </a:xfrm>
          <a:prstGeom prst="rect">
            <a:avLst/>
          </a:prstGeom>
          <a:solidFill>
            <a:srgbClr val="C00000"/>
          </a:solidFill>
        </p:spPr>
        <p:txBody>
          <a:bodyPr wrap="square" anchor="ctr">
            <a:noAutofit/>
          </a:bodyPr>
          <a:lstStyle/>
          <a:p>
            <a:pPr algn="ctr"/>
            <a:r>
              <a:rPr lang="en-US" sz="8000" b="1" dirty="0">
                <a:solidFill>
                  <a:schemeClr val="bg1"/>
                </a:solidFill>
              </a:rPr>
              <a:t>Today’s Currency</a:t>
            </a:r>
            <a:br>
              <a:rPr lang="en-US" sz="8000" b="1" dirty="0">
                <a:solidFill>
                  <a:schemeClr val="bg1"/>
                </a:solidFill>
              </a:rPr>
            </a:br>
            <a:r>
              <a:rPr lang="en-US" sz="8000" b="1" dirty="0">
                <a:solidFill>
                  <a:schemeClr val="bg1"/>
                </a:solidFill>
              </a:rPr>
              <a:t>is Debt.</a:t>
            </a:r>
          </a:p>
        </p:txBody>
      </p:sp>
    </p:spTree>
    <p:extLst>
      <p:ext uri="{BB962C8B-B14F-4D97-AF65-F5344CB8AC3E}">
        <p14:creationId xmlns:p14="http://schemas.microsoft.com/office/powerpoint/2010/main" val="22628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B06D2-0416-402C-860F-042F143E7174}"/>
              </a:ext>
            </a:extLst>
          </p:cNvPr>
          <p:cNvSpPr>
            <a:spLocks noGrp="1"/>
          </p:cNvSpPr>
          <p:nvPr>
            <p:ph type="body" sz="quarter" idx="11"/>
          </p:nvPr>
        </p:nvSpPr>
        <p:spPr>
          <a:xfrm>
            <a:off x="381000" y="1851024"/>
            <a:ext cx="5785697" cy="4606925"/>
          </a:xfrm>
        </p:spPr>
        <p:txBody>
          <a:bodyPr/>
          <a:lstStyle/>
          <a:p>
            <a:r>
              <a:rPr lang="en-US" dirty="0"/>
              <a:t>At that time, silver certificates also circulated. These silver certificates were redeemable for the coins containing silver.</a:t>
            </a:r>
          </a:p>
        </p:txBody>
      </p:sp>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p:txBody>
          <a:bodyPr/>
          <a:lstStyle/>
          <a:p>
            <a:r>
              <a:rPr lang="en-US" dirty="0"/>
              <a:t>Example</a:t>
            </a:r>
          </a:p>
        </p:txBody>
      </p:sp>
      <p:pic>
        <p:nvPicPr>
          <p:cNvPr id="5" name="Picture 4" descr="Text&#10;&#10;Description automatically generated">
            <a:extLst>
              <a:ext uri="{FF2B5EF4-FFF2-40B4-BE49-F238E27FC236}">
                <a16:creationId xmlns:a16="http://schemas.microsoft.com/office/drawing/2014/main" id="{8E89B655-ED72-474A-9CE9-26658C9BFD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t="1942" b="625"/>
          <a:stretch/>
        </p:blipFill>
        <p:spPr>
          <a:xfrm rot="20774661">
            <a:off x="6165996" y="1646756"/>
            <a:ext cx="5816334" cy="2465124"/>
          </a:xfrm>
          <a:prstGeom prst="rect">
            <a:avLst/>
          </a:prstGeom>
          <a:noFill/>
          <a:effectLst>
            <a:outerShdw blurRad="190500" dist="63500" dir="2700000" algn="tl" rotWithShape="0">
              <a:prstClr val="black">
                <a:alpha val="40000"/>
              </a:prstClr>
            </a:outerShdw>
          </a:effectLst>
        </p:spPr>
      </p:pic>
      <p:pic>
        <p:nvPicPr>
          <p:cNvPr id="6" name="Picture 5" descr="Text&#10;&#10;Description automatically generated">
            <a:extLst>
              <a:ext uri="{FF2B5EF4-FFF2-40B4-BE49-F238E27FC236}">
                <a16:creationId xmlns:a16="http://schemas.microsoft.com/office/drawing/2014/main" id="{5A57F696-D51F-4299-AAA6-FC3BB9CB6A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 t="1942" b="625"/>
          <a:stretch/>
        </p:blipFill>
        <p:spPr>
          <a:xfrm rot="574278">
            <a:off x="6240177" y="3342725"/>
            <a:ext cx="5816334" cy="2465124"/>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80727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p:txBody>
          <a:bodyPr/>
          <a:lstStyle/>
          <a:p>
            <a:r>
              <a:rPr lang="en-US" dirty="0"/>
              <a:t>Debt Levels</a:t>
            </a:r>
          </a:p>
        </p:txBody>
      </p:sp>
      <p:pic>
        <p:nvPicPr>
          <p:cNvPr id="6" name="Content Placeholder 4" descr="Text&#10;&#10;Description automatically generated">
            <a:extLst>
              <a:ext uri="{FF2B5EF4-FFF2-40B4-BE49-F238E27FC236}">
                <a16:creationId xmlns:a16="http://schemas.microsoft.com/office/drawing/2014/main" id="{B978FD0A-71C8-4D00-ADFB-770F56E75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03"/>
          <a:stretch/>
        </p:blipFill>
        <p:spPr>
          <a:xfrm>
            <a:off x="330868" y="2286000"/>
            <a:ext cx="11530264" cy="251460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16192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D612D96-CFDE-4350-9CA7-C03B5CBF1E1C}"/>
              </a:ext>
            </a:extLst>
          </p:cNvPr>
          <p:cNvSpPr>
            <a:spLocks noGrp="1"/>
          </p:cNvSpPr>
          <p:nvPr>
            <p:ph type="body" sz="quarter" idx="11"/>
          </p:nvPr>
        </p:nvSpPr>
        <p:spPr>
          <a:xfrm>
            <a:off x="381000" y="1851024"/>
            <a:ext cx="3581400" cy="4606925"/>
          </a:xfrm>
        </p:spPr>
        <p:txBody>
          <a:bodyPr>
            <a:normAutofit/>
          </a:bodyPr>
          <a:lstStyle/>
          <a:p>
            <a:r>
              <a:rPr lang="en-US" sz="3200" b="1" dirty="0"/>
              <a:t>Federal Reserve Balance Sheet</a:t>
            </a:r>
          </a:p>
          <a:p>
            <a:r>
              <a:rPr lang="en-US" sz="3200" dirty="0"/>
              <a:t>2007-2022</a:t>
            </a:r>
          </a:p>
          <a:p>
            <a:r>
              <a:rPr lang="en-US" sz="3200" dirty="0"/>
              <a:t>$1trillion to nearly $9 trillion</a:t>
            </a:r>
          </a:p>
        </p:txBody>
      </p:sp>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p:txBody>
          <a:bodyPr>
            <a:normAutofit/>
          </a:bodyPr>
          <a:lstStyle/>
          <a:p>
            <a:r>
              <a:rPr lang="en-US" dirty="0"/>
              <a:t>The Current Monetary Policy</a:t>
            </a:r>
          </a:p>
        </p:txBody>
      </p:sp>
      <p:pic>
        <p:nvPicPr>
          <p:cNvPr id="9" name="Content Placeholder 4" descr="Chart, line chart&#10;&#10;Description automatically generated">
            <a:extLst>
              <a:ext uri="{FF2B5EF4-FFF2-40B4-BE49-F238E27FC236}">
                <a16:creationId xmlns:a16="http://schemas.microsoft.com/office/drawing/2014/main" id="{8F9D539F-5CAC-4B21-932E-E81EA1C02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2" b="1023"/>
          <a:stretch/>
        </p:blipFill>
        <p:spPr>
          <a:xfrm>
            <a:off x="3992325" y="1428750"/>
            <a:ext cx="8047275" cy="497205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52974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1851024"/>
            <a:ext cx="5867400" cy="4606925"/>
          </a:xfrm>
        </p:spPr>
        <p:txBody>
          <a:bodyPr/>
          <a:lstStyle/>
          <a:p>
            <a:r>
              <a:rPr lang="en-US" dirty="0"/>
              <a:t>An expansion of the currency supply.</a:t>
            </a:r>
          </a:p>
        </p:txBody>
      </p:sp>
      <p:sp>
        <p:nvSpPr>
          <p:cNvPr id="2" name="Title 1"/>
          <p:cNvSpPr>
            <a:spLocks noGrp="1"/>
          </p:cNvSpPr>
          <p:nvPr>
            <p:ph type="title"/>
          </p:nvPr>
        </p:nvSpPr>
        <p:spPr/>
        <p:txBody>
          <a:bodyPr>
            <a:normAutofit/>
          </a:bodyPr>
          <a:lstStyle/>
          <a:p>
            <a:r>
              <a:rPr lang="en-US" dirty="0"/>
              <a:t>Inflation</a:t>
            </a:r>
          </a:p>
        </p:txBody>
      </p:sp>
      <p:sp>
        <p:nvSpPr>
          <p:cNvPr id="4" name="Content Placeholder 2"/>
          <p:cNvSpPr txBox="1">
            <a:spLocks/>
          </p:cNvSpPr>
          <p:nvPr/>
        </p:nvSpPr>
        <p:spPr>
          <a:xfrm>
            <a:off x="1981200" y="3429000"/>
            <a:ext cx="82296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a:p>
        </p:txBody>
      </p:sp>
      <p:sp>
        <p:nvSpPr>
          <p:cNvPr id="8" name="Arrow: Down 7">
            <a:extLst>
              <a:ext uri="{FF2B5EF4-FFF2-40B4-BE49-F238E27FC236}">
                <a16:creationId xmlns:a16="http://schemas.microsoft.com/office/drawing/2014/main" id="{66911F5F-E86F-4178-99B7-FF72EF8D9E2C}"/>
              </a:ext>
            </a:extLst>
          </p:cNvPr>
          <p:cNvSpPr/>
          <p:nvPr/>
        </p:nvSpPr>
        <p:spPr>
          <a:xfrm rot="10800000">
            <a:off x="8305800" y="458278"/>
            <a:ext cx="2971800" cy="5999672"/>
          </a:xfrm>
          <a:prstGeom prst="downArrow">
            <a:avLst/>
          </a:prstGeom>
          <a:solidFill>
            <a:schemeClr val="accent2"/>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86E90C7-518C-4A58-94D5-DF197BAD0B35}"/>
              </a:ext>
            </a:extLst>
          </p:cNvPr>
          <p:cNvGrpSpPr/>
          <p:nvPr/>
        </p:nvGrpSpPr>
        <p:grpSpPr>
          <a:xfrm>
            <a:off x="9184105" y="1463418"/>
            <a:ext cx="1138990" cy="3989390"/>
            <a:chOff x="9184105" y="1120022"/>
            <a:chExt cx="1138990" cy="3989390"/>
          </a:xfrm>
        </p:grpSpPr>
        <p:pic>
          <p:nvPicPr>
            <p:cNvPr id="10" name="Graphic 9" descr="Dollar with solid fill">
              <a:extLst>
                <a:ext uri="{FF2B5EF4-FFF2-40B4-BE49-F238E27FC236}">
                  <a16:creationId xmlns:a16="http://schemas.microsoft.com/office/drawing/2014/main" id="{4ED957E6-4386-41B5-AA85-60F165D599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84105" y="1120022"/>
              <a:ext cx="1138990" cy="1138990"/>
            </a:xfrm>
            <a:prstGeom prst="rect">
              <a:avLst/>
            </a:prstGeom>
          </p:spPr>
        </p:pic>
        <p:pic>
          <p:nvPicPr>
            <p:cNvPr id="11" name="Graphic 10" descr="Dollar with solid fill">
              <a:extLst>
                <a:ext uri="{FF2B5EF4-FFF2-40B4-BE49-F238E27FC236}">
                  <a16:creationId xmlns:a16="http://schemas.microsoft.com/office/drawing/2014/main" id="{EBDF76B9-E533-450D-9FF4-590261506B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6400" y="2522007"/>
              <a:ext cx="914400" cy="914400"/>
            </a:xfrm>
            <a:prstGeom prst="rect">
              <a:avLst/>
            </a:prstGeom>
          </p:spPr>
        </p:pic>
        <p:pic>
          <p:nvPicPr>
            <p:cNvPr id="12" name="Graphic 11" descr="Dollar with solid fill">
              <a:extLst>
                <a:ext uri="{FF2B5EF4-FFF2-40B4-BE49-F238E27FC236}">
                  <a16:creationId xmlns:a16="http://schemas.microsoft.com/office/drawing/2014/main" id="{B8713EA0-0B0C-4D91-BF87-23A93691EF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8957" y="4620126"/>
              <a:ext cx="489286" cy="489286"/>
            </a:xfrm>
            <a:prstGeom prst="rect">
              <a:avLst/>
            </a:prstGeom>
          </p:spPr>
        </p:pic>
        <p:pic>
          <p:nvPicPr>
            <p:cNvPr id="13" name="Graphic 12" descr="Dollar with solid fill">
              <a:extLst>
                <a:ext uri="{FF2B5EF4-FFF2-40B4-BE49-F238E27FC236}">
                  <a16:creationId xmlns:a16="http://schemas.microsoft.com/office/drawing/2014/main" id="{87782FA7-00A2-454C-BB2A-68B5E015C2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4736" y="3699402"/>
              <a:ext cx="657728" cy="657728"/>
            </a:xfrm>
            <a:prstGeom prst="rect">
              <a:avLst/>
            </a:prstGeom>
          </p:spPr>
        </p:pic>
      </p:grpSp>
    </p:spTree>
    <p:extLst>
      <p:ext uri="{BB962C8B-B14F-4D97-AF65-F5344CB8AC3E}">
        <p14:creationId xmlns:p14="http://schemas.microsoft.com/office/powerpoint/2010/main" val="396921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1851024"/>
            <a:ext cx="5715000" cy="4606925"/>
          </a:xfrm>
        </p:spPr>
        <p:txBody>
          <a:bodyPr/>
          <a:lstStyle/>
          <a:p>
            <a:r>
              <a:rPr lang="en-US" dirty="0"/>
              <a:t>A contraction of the currency supply.</a:t>
            </a:r>
          </a:p>
          <a:p>
            <a:r>
              <a:rPr lang="en-US" dirty="0"/>
              <a:t>Since currency is debt, when debt goes unpaid, the currency supply contracts</a:t>
            </a:r>
          </a:p>
        </p:txBody>
      </p:sp>
      <p:sp>
        <p:nvSpPr>
          <p:cNvPr id="2" name="Title 1"/>
          <p:cNvSpPr>
            <a:spLocks noGrp="1"/>
          </p:cNvSpPr>
          <p:nvPr>
            <p:ph type="title"/>
          </p:nvPr>
        </p:nvSpPr>
        <p:spPr/>
        <p:txBody>
          <a:bodyPr>
            <a:normAutofit/>
          </a:bodyPr>
          <a:lstStyle/>
          <a:p>
            <a:r>
              <a:rPr lang="en-US" dirty="0"/>
              <a:t>Deflation</a:t>
            </a:r>
          </a:p>
        </p:txBody>
      </p:sp>
      <p:sp>
        <p:nvSpPr>
          <p:cNvPr id="7" name="Arrow: Down 6">
            <a:extLst>
              <a:ext uri="{FF2B5EF4-FFF2-40B4-BE49-F238E27FC236}">
                <a16:creationId xmlns:a16="http://schemas.microsoft.com/office/drawing/2014/main" id="{FB643706-D2E6-4A8D-9306-3ACCE488EEE3}"/>
              </a:ext>
            </a:extLst>
          </p:cNvPr>
          <p:cNvSpPr/>
          <p:nvPr/>
        </p:nvSpPr>
        <p:spPr>
          <a:xfrm>
            <a:off x="8305800" y="458278"/>
            <a:ext cx="2971800" cy="5999672"/>
          </a:xfrm>
          <a:prstGeom prst="downArrow">
            <a:avLst/>
          </a:prstGeom>
          <a:solidFill>
            <a:schemeClr val="accent2"/>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E869F51-55F0-4BBC-ADEF-2E08C6D31205}"/>
              </a:ext>
            </a:extLst>
          </p:cNvPr>
          <p:cNvGrpSpPr/>
          <p:nvPr/>
        </p:nvGrpSpPr>
        <p:grpSpPr>
          <a:xfrm>
            <a:off x="9184105" y="1463418"/>
            <a:ext cx="1138990" cy="3989390"/>
            <a:chOff x="9184105" y="1120022"/>
            <a:chExt cx="1138990" cy="3989390"/>
          </a:xfrm>
        </p:grpSpPr>
        <p:pic>
          <p:nvPicPr>
            <p:cNvPr id="9" name="Graphic 8" descr="Dollar with solid fill">
              <a:extLst>
                <a:ext uri="{FF2B5EF4-FFF2-40B4-BE49-F238E27FC236}">
                  <a16:creationId xmlns:a16="http://schemas.microsoft.com/office/drawing/2014/main" id="{678EA722-279D-48AA-BED7-F45BF6610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84105" y="1120022"/>
              <a:ext cx="1138990" cy="1138990"/>
            </a:xfrm>
            <a:prstGeom prst="rect">
              <a:avLst/>
            </a:prstGeom>
          </p:spPr>
        </p:pic>
        <p:pic>
          <p:nvPicPr>
            <p:cNvPr id="10" name="Graphic 9" descr="Dollar with solid fill">
              <a:extLst>
                <a:ext uri="{FF2B5EF4-FFF2-40B4-BE49-F238E27FC236}">
                  <a16:creationId xmlns:a16="http://schemas.microsoft.com/office/drawing/2014/main" id="{CA8A355C-E888-4F96-B47D-5A43E5E286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6400" y="2522007"/>
              <a:ext cx="914400" cy="914400"/>
            </a:xfrm>
            <a:prstGeom prst="rect">
              <a:avLst/>
            </a:prstGeom>
          </p:spPr>
        </p:pic>
        <p:pic>
          <p:nvPicPr>
            <p:cNvPr id="11" name="Graphic 10" descr="Dollar with solid fill">
              <a:extLst>
                <a:ext uri="{FF2B5EF4-FFF2-40B4-BE49-F238E27FC236}">
                  <a16:creationId xmlns:a16="http://schemas.microsoft.com/office/drawing/2014/main" id="{A6BBDDFF-F8FD-4D7B-B95C-81B494894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8957" y="4620126"/>
              <a:ext cx="489286" cy="489286"/>
            </a:xfrm>
            <a:prstGeom prst="rect">
              <a:avLst/>
            </a:prstGeom>
          </p:spPr>
        </p:pic>
        <p:pic>
          <p:nvPicPr>
            <p:cNvPr id="12" name="Graphic 11" descr="Dollar with solid fill">
              <a:extLst>
                <a:ext uri="{FF2B5EF4-FFF2-40B4-BE49-F238E27FC236}">
                  <a16:creationId xmlns:a16="http://schemas.microsoft.com/office/drawing/2014/main" id="{EEB83D02-4830-44DB-B73D-551B6EA55F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4736" y="3699402"/>
              <a:ext cx="657728" cy="657728"/>
            </a:xfrm>
            <a:prstGeom prst="rect">
              <a:avLst/>
            </a:prstGeom>
          </p:spPr>
        </p:pic>
      </p:grpSp>
    </p:spTree>
    <p:extLst>
      <p:ext uri="{BB962C8B-B14F-4D97-AF65-F5344CB8AC3E}">
        <p14:creationId xmlns:p14="http://schemas.microsoft.com/office/powerpoint/2010/main" val="74594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endParaRPr lang="en-US" dirty="0"/>
          </a:p>
        </p:txBody>
      </p:sp>
      <p:pic>
        <p:nvPicPr>
          <p:cNvPr id="6" name="Content Placeholder 5" descr="Chart, histogram&#10;&#10;Description automatically generated">
            <a:extLst>
              <a:ext uri="{FF2B5EF4-FFF2-40B4-BE49-F238E27FC236}">
                <a16:creationId xmlns:a16="http://schemas.microsoft.com/office/drawing/2014/main" id="{218BF327-0159-0DBB-F1BF-7A05F01E46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533400"/>
            <a:ext cx="11236689" cy="5695950"/>
          </a:xfrm>
        </p:spPr>
      </p:pic>
    </p:spTree>
    <p:extLst>
      <p:ext uri="{BB962C8B-B14F-4D97-AF65-F5344CB8AC3E}">
        <p14:creationId xmlns:p14="http://schemas.microsoft.com/office/powerpoint/2010/main" val="27510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endParaRPr lang="en-US" dirty="0"/>
          </a:p>
        </p:txBody>
      </p:sp>
      <p:pic>
        <p:nvPicPr>
          <p:cNvPr id="7" name="Content Placeholder 6" descr="Chart&#10;&#10;Description automatically generated">
            <a:extLst>
              <a:ext uri="{FF2B5EF4-FFF2-40B4-BE49-F238E27FC236}">
                <a16:creationId xmlns:a16="http://schemas.microsoft.com/office/drawing/2014/main" id="{1377AA67-23DE-3857-E35A-147B05913C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509" y="401181"/>
            <a:ext cx="12004981" cy="6055638"/>
          </a:xfrm>
        </p:spPr>
      </p:pic>
    </p:spTree>
    <p:extLst>
      <p:ext uri="{BB962C8B-B14F-4D97-AF65-F5344CB8AC3E}">
        <p14:creationId xmlns:p14="http://schemas.microsoft.com/office/powerpoint/2010/main" val="34293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r>
              <a:rPr lang="en-US" dirty="0"/>
              <a:t>Thomas Jefferson Warned Us</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11430000" cy="4476750"/>
          </a:xfrm>
        </p:spPr>
        <p:txBody>
          <a:bodyPr/>
          <a:lstStyle/>
          <a:p>
            <a:r>
              <a:rPr lang="en-US" i="1" dirty="0"/>
              <a:t>“If the American people ever allow private banks to control the issue of their currency, first by inflation then by deflation, the banks and corporations that will grow up around them will deprive the people of all property until their children wake up homeless on the very continent their fathers conquered.”</a:t>
            </a:r>
          </a:p>
        </p:txBody>
      </p:sp>
    </p:spTree>
    <p:extLst>
      <p:ext uri="{BB962C8B-B14F-4D97-AF65-F5344CB8AC3E}">
        <p14:creationId xmlns:p14="http://schemas.microsoft.com/office/powerpoint/2010/main" val="286797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This Pattern Repeats Itself Throughout History</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9829800" cy="3314700"/>
          </a:xfrm>
        </p:spPr>
        <p:txBody>
          <a:bodyPr>
            <a:normAutofit/>
          </a:bodyPr>
          <a:lstStyle/>
          <a:p>
            <a:r>
              <a:rPr lang="en-US" dirty="0"/>
              <a:t>Inflation followed by Deflation</a:t>
            </a:r>
          </a:p>
          <a:p>
            <a:r>
              <a:rPr lang="en-US" b="1" dirty="0"/>
              <a:t>IMPORTANT:  </a:t>
            </a:r>
            <a:r>
              <a:rPr lang="en-US" dirty="0"/>
              <a:t>The level of inflation is determined by the currency system in use.</a:t>
            </a:r>
          </a:p>
          <a:p>
            <a:endParaRPr lang="en-US" dirty="0"/>
          </a:p>
          <a:p>
            <a:endParaRPr lang="en-US" dirty="0"/>
          </a:p>
        </p:txBody>
      </p:sp>
    </p:spTree>
    <p:extLst>
      <p:ext uri="{BB962C8B-B14F-4D97-AF65-F5344CB8AC3E}">
        <p14:creationId xmlns:p14="http://schemas.microsoft.com/office/powerpoint/2010/main" val="22574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FF1B42-67CA-4451-9496-9A8721D33C29}"/>
              </a:ext>
            </a:extLst>
          </p:cNvPr>
          <p:cNvSpPr>
            <a:spLocks noGrp="1"/>
          </p:cNvSpPr>
          <p:nvPr>
            <p:ph type="body" sz="quarter" idx="11"/>
          </p:nvPr>
        </p:nvSpPr>
        <p:spPr>
          <a:xfrm>
            <a:off x="381000" y="342900"/>
            <a:ext cx="6515100" cy="5067300"/>
          </a:xfrm>
        </p:spPr>
        <p:txBody>
          <a:bodyPr>
            <a:normAutofit/>
          </a:bodyPr>
          <a:lstStyle/>
          <a:p>
            <a:r>
              <a:rPr lang="en-US" dirty="0"/>
              <a:t>Take a look at the</a:t>
            </a:r>
            <a:br>
              <a:rPr lang="en-US" dirty="0"/>
            </a:br>
            <a:r>
              <a:rPr lang="en-US" sz="4400" b="1" dirty="0"/>
              <a:t>purchasing power</a:t>
            </a:r>
            <a:br>
              <a:rPr lang="en-US" dirty="0"/>
            </a:br>
            <a:r>
              <a:rPr lang="en-US" dirty="0"/>
              <a:t>of the US Dollar going back to 1791, when the nation’s first</a:t>
            </a:r>
            <a:br>
              <a:rPr lang="en-US" dirty="0"/>
            </a:br>
            <a:r>
              <a:rPr lang="en-US" sz="4400" b="1" dirty="0"/>
              <a:t>central bank</a:t>
            </a:r>
            <a:br>
              <a:rPr lang="en-US" dirty="0"/>
            </a:br>
            <a:r>
              <a:rPr lang="en-US" dirty="0"/>
              <a:t>was established:</a:t>
            </a:r>
          </a:p>
        </p:txBody>
      </p:sp>
      <p:pic>
        <p:nvPicPr>
          <p:cNvPr id="185346" name="Picture 3" descr="dollar_USD_Purchasing_Power-753629"/>
          <p:cNvPicPr>
            <a:picLocks noChangeAspect="1" noChangeArrowheads="1"/>
          </p:cNvPicPr>
          <p:nvPr/>
        </p:nvPicPr>
        <p:blipFill rotWithShape="1">
          <a:blip r:embed="rId3" cstate="print"/>
          <a:srcRect l="1528" t="2279" r="1566" b="1330"/>
          <a:stretch/>
        </p:blipFill>
        <p:spPr bwMode="auto">
          <a:xfrm>
            <a:off x="6400800" y="320040"/>
            <a:ext cx="5200442" cy="621792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6586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FF1B42-67CA-4451-9496-9A8721D33C29}"/>
              </a:ext>
            </a:extLst>
          </p:cNvPr>
          <p:cNvSpPr>
            <a:spLocks noGrp="1"/>
          </p:cNvSpPr>
          <p:nvPr>
            <p:ph type="body" sz="quarter" idx="11"/>
          </p:nvPr>
        </p:nvSpPr>
        <p:spPr>
          <a:xfrm>
            <a:off x="381000" y="342900"/>
            <a:ext cx="6515100" cy="5067300"/>
          </a:xfrm>
        </p:spPr>
        <p:txBody>
          <a:bodyPr>
            <a:normAutofit/>
          </a:bodyPr>
          <a:lstStyle/>
          <a:p>
            <a:r>
              <a:rPr lang="en-US" dirty="0"/>
              <a:t>Take a look at the</a:t>
            </a:r>
            <a:br>
              <a:rPr lang="en-US" dirty="0"/>
            </a:br>
            <a:r>
              <a:rPr lang="en-US" sz="4400" b="1" dirty="0"/>
              <a:t>purchasing power</a:t>
            </a:r>
            <a:br>
              <a:rPr lang="en-US" dirty="0"/>
            </a:br>
            <a:r>
              <a:rPr lang="en-US" dirty="0"/>
              <a:t>of the US Dollar going back to 1791, when the nation’s first</a:t>
            </a:r>
            <a:br>
              <a:rPr lang="en-US" dirty="0"/>
            </a:br>
            <a:r>
              <a:rPr lang="en-US" sz="4400" b="1" dirty="0"/>
              <a:t>central bank</a:t>
            </a:r>
            <a:br>
              <a:rPr lang="en-US" dirty="0"/>
            </a:br>
            <a:r>
              <a:rPr lang="en-US" dirty="0"/>
              <a:t>was established:</a:t>
            </a:r>
          </a:p>
        </p:txBody>
      </p:sp>
      <p:pic>
        <p:nvPicPr>
          <p:cNvPr id="185346" name="Picture 3" descr="dollar_USD_Purchasing_Power-753629"/>
          <p:cNvPicPr>
            <a:picLocks noChangeAspect="1" noChangeArrowheads="1"/>
          </p:cNvPicPr>
          <p:nvPr/>
        </p:nvPicPr>
        <p:blipFill rotWithShape="1">
          <a:blip r:embed="rId3" cstate="print"/>
          <a:srcRect l="1528" t="2279" r="1566" b="1330"/>
          <a:stretch/>
        </p:blipFill>
        <p:spPr bwMode="auto">
          <a:xfrm>
            <a:off x="6400800" y="320040"/>
            <a:ext cx="5200442" cy="6217920"/>
          </a:xfrm>
          <a:prstGeom prst="rect">
            <a:avLst/>
          </a:prstGeom>
          <a:noFill/>
          <a:effectLst>
            <a:outerShdw blurRad="190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BE395AC9-DEC7-4A0E-A29C-EFF878C379F1}"/>
              </a:ext>
            </a:extLst>
          </p:cNvPr>
          <p:cNvCxnSpPr/>
          <p:nvPr/>
        </p:nvCxnSpPr>
        <p:spPr>
          <a:xfrm flipV="1">
            <a:off x="6995345" y="3725420"/>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6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lstStyle/>
          <a:p>
            <a:r>
              <a:rPr lang="en-US" dirty="0"/>
              <a:t>Example</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rmAutofit/>
          </a:bodyPr>
          <a:lstStyle/>
          <a:p>
            <a:r>
              <a:rPr lang="en-US" dirty="0"/>
              <a:t>In 1965, US coins no longer contained silver. Instead, coins were comprised of near worthless alloys.</a:t>
            </a:r>
          </a:p>
          <a:p>
            <a:r>
              <a:rPr lang="en-US" dirty="0"/>
              <a:t>In 1964, a $5 silver certificate and 5 silver dollars had exactly the same purchasing power.</a:t>
            </a:r>
          </a:p>
          <a:p>
            <a:r>
              <a:rPr lang="en-US" dirty="0"/>
              <a:t>Today, a $5 silver certificate has $5 in purchasing power and 5 silver dollars have purchasing power of about $100.</a:t>
            </a:r>
          </a:p>
        </p:txBody>
      </p:sp>
    </p:spTree>
    <p:extLst>
      <p:ext uri="{BB962C8B-B14F-4D97-AF65-F5344CB8AC3E}">
        <p14:creationId xmlns:p14="http://schemas.microsoft.com/office/powerpoint/2010/main" val="230724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FF1B42-67CA-4451-9496-9A8721D33C29}"/>
              </a:ext>
            </a:extLst>
          </p:cNvPr>
          <p:cNvSpPr>
            <a:spLocks noGrp="1"/>
          </p:cNvSpPr>
          <p:nvPr>
            <p:ph type="body" sz="quarter" idx="11"/>
          </p:nvPr>
        </p:nvSpPr>
        <p:spPr>
          <a:xfrm>
            <a:off x="381000" y="342900"/>
            <a:ext cx="6515100" cy="5067300"/>
          </a:xfrm>
        </p:spPr>
        <p:txBody>
          <a:bodyPr>
            <a:normAutofit/>
          </a:bodyPr>
          <a:lstStyle/>
          <a:p>
            <a:r>
              <a:rPr lang="en-US" dirty="0"/>
              <a:t>Take a look at the</a:t>
            </a:r>
            <a:br>
              <a:rPr lang="en-US" dirty="0"/>
            </a:br>
            <a:r>
              <a:rPr lang="en-US" sz="4400" b="1" dirty="0"/>
              <a:t>purchasing power</a:t>
            </a:r>
            <a:br>
              <a:rPr lang="en-US" dirty="0"/>
            </a:br>
            <a:r>
              <a:rPr lang="en-US" dirty="0"/>
              <a:t>of the US Dollar going back to 1791, when the nation’s first</a:t>
            </a:r>
            <a:br>
              <a:rPr lang="en-US" dirty="0"/>
            </a:br>
            <a:r>
              <a:rPr lang="en-US" sz="4400" b="1" dirty="0"/>
              <a:t>central bank</a:t>
            </a:r>
            <a:br>
              <a:rPr lang="en-US" dirty="0"/>
            </a:br>
            <a:r>
              <a:rPr lang="en-US" dirty="0"/>
              <a:t>was established:</a:t>
            </a:r>
          </a:p>
        </p:txBody>
      </p:sp>
      <p:pic>
        <p:nvPicPr>
          <p:cNvPr id="185346" name="Picture 3" descr="dollar_USD_Purchasing_Power-753629"/>
          <p:cNvPicPr>
            <a:picLocks noChangeAspect="1" noChangeArrowheads="1"/>
          </p:cNvPicPr>
          <p:nvPr/>
        </p:nvPicPr>
        <p:blipFill rotWithShape="1">
          <a:blip r:embed="rId3" cstate="print"/>
          <a:srcRect l="1528" t="2279" r="1566" b="1330"/>
          <a:stretch/>
        </p:blipFill>
        <p:spPr bwMode="auto">
          <a:xfrm>
            <a:off x="6400800" y="320040"/>
            <a:ext cx="5200442" cy="6217920"/>
          </a:xfrm>
          <a:prstGeom prst="rect">
            <a:avLst/>
          </a:prstGeom>
          <a:noFill/>
          <a:effectLst>
            <a:outerShdw blurRad="190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BE395AC9-DEC7-4A0E-A29C-EFF878C379F1}"/>
              </a:ext>
            </a:extLst>
          </p:cNvPr>
          <p:cNvCxnSpPr/>
          <p:nvPr/>
        </p:nvCxnSpPr>
        <p:spPr>
          <a:xfrm flipV="1">
            <a:off x="6995345" y="3725420"/>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ECC7D6F-0FE4-404F-BF15-64BCBAB9ABA3}"/>
              </a:ext>
            </a:extLst>
          </p:cNvPr>
          <p:cNvCxnSpPr/>
          <p:nvPr/>
        </p:nvCxnSpPr>
        <p:spPr>
          <a:xfrm flipV="1">
            <a:off x="7991683" y="3949494"/>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FF1B42-67CA-4451-9496-9A8721D33C29}"/>
              </a:ext>
            </a:extLst>
          </p:cNvPr>
          <p:cNvSpPr>
            <a:spLocks noGrp="1"/>
          </p:cNvSpPr>
          <p:nvPr>
            <p:ph type="body" sz="quarter" idx="11"/>
          </p:nvPr>
        </p:nvSpPr>
        <p:spPr>
          <a:xfrm>
            <a:off x="381000" y="342900"/>
            <a:ext cx="6515100" cy="5067300"/>
          </a:xfrm>
        </p:spPr>
        <p:txBody>
          <a:bodyPr>
            <a:normAutofit/>
          </a:bodyPr>
          <a:lstStyle/>
          <a:p>
            <a:r>
              <a:rPr lang="en-US" dirty="0"/>
              <a:t>Take a look at the</a:t>
            </a:r>
            <a:br>
              <a:rPr lang="en-US" dirty="0"/>
            </a:br>
            <a:r>
              <a:rPr lang="en-US" sz="4400" b="1" dirty="0"/>
              <a:t>purchasing power</a:t>
            </a:r>
            <a:br>
              <a:rPr lang="en-US" dirty="0"/>
            </a:br>
            <a:r>
              <a:rPr lang="en-US" dirty="0"/>
              <a:t>of the US Dollar going back to 1791, when the nation’s first</a:t>
            </a:r>
            <a:br>
              <a:rPr lang="en-US" dirty="0"/>
            </a:br>
            <a:r>
              <a:rPr lang="en-US" sz="4400" b="1" dirty="0"/>
              <a:t>central bank</a:t>
            </a:r>
            <a:br>
              <a:rPr lang="en-US" dirty="0"/>
            </a:br>
            <a:r>
              <a:rPr lang="en-US" dirty="0"/>
              <a:t>was established:</a:t>
            </a:r>
          </a:p>
        </p:txBody>
      </p:sp>
      <p:pic>
        <p:nvPicPr>
          <p:cNvPr id="185346" name="Picture 3" descr="dollar_USD_Purchasing_Power-753629"/>
          <p:cNvPicPr>
            <a:picLocks noChangeAspect="1" noChangeArrowheads="1"/>
          </p:cNvPicPr>
          <p:nvPr/>
        </p:nvPicPr>
        <p:blipFill rotWithShape="1">
          <a:blip r:embed="rId3" cstate="print"/>
          <a:srcRect l="1528" t="2279" r="1566" b="1330"/>
          <a:stretch/>
        </p:blipFill>
        <p:spPr bwMode="auto">
          <a:xfrm>
            <a:off x="6400800" y="320040"/>
            <a:ext cx="5200442" cy="6217920"/>
          </a:xfrm>
          <a:prstGeom prst="rect">
            <a:avLst/>
          </a:prstGeom>
          <a:noFill/>
          <a:effectLst>
            <a:outerShdw blurRad="190500" dist="63500" dir="2700000" algn="tl" rotWithShape="0">
              <a:prstClr val="black">
                <a:alpha val="40000"/>
              </a:prstClr>
            </a:outerShdw>
          </a:effectLst>
        </p:spPr>
      </p:pic>
      <p:cxnSp>
        <p:nvCxnSpPr>
          <p:cNvPr id="4" name="Straight Arrow Connector 3">
            <a:extLst>
              <a:ext uri="{FF2B5EF4-FFF2-40B4-BE49-F238E27FC236}">
                <a16:creationId xmlns:a16="http://schemas.microsoft.com/office/drawing/2014/main" id="{BE395AC9-DEC7-4A0E-A29C-EFF878C379F1}"/>
              </a:ext>
            </a:extLst>
          </p:cNvPr>
          <p:cNvCxnSpPr/>
          <p:nvPr/>
        </p:nvCxnSpPr>
        <p:spPr>
          <a:xfrm flipV="1">
            <a:off x="6995345" y="3725420"/>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ECC7D6F-0FE4-404F-BF15-64BCBAB9ABA3}"/>
              </a:ext>
            </a:extLst>
          </p:cNvPr>
          <p:cNvCxnSpPr/>
          <p:nvPr/>
        </p:nvCxnSpPr>
        <p:spPr>
          <a:xfrm flipV="1">
            <a:off x="7991683" y="3949494"/>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C0AA183-F15B-4BF5-B433-66EF081D4898}"/>
              </a:ext>
            </a:extLst>
          </p:cNvPr>
          <p:cNvCxnSpPr/>
          <p:nvPr/>
        </p:nvCxnSpPr>
        <p:spPr>
          <a:xfrm flipV="1">
            <a:off x="9114413" y="4089452"/>
            <a:ext cx="0" cy="700929"/>
          </a:xfrm>
          <a:prstGeom prst="straightConnector1">
            <a:avLst/>
          </a:prstGeom>
          <a:ln w="9207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ECA9BB-DEA3-4874-947A-D7DDAD5A198F}"/>
              </a:ext>
            </a:extLst>
          </p:cNvPr>
          <p:cNvSpPr txBox="1"/>
          <p:nvPr/>
        </p:nvSpPr>
        <p:spPr>
          <a:xfrm>
            <a:off x="400665" y="4876800"/>
            <a:ext cx="5695335" cy="1200329"/>
          </a:xfrm>
          <a:prstGeom prst="rect">
            <a:avLst/>
          </a:prstGeom>
          <a:noFill/>
        </p:spPr>
        <p:txBody>
          <a:bodyPr wrap="square" rtlCol="0">
            <a:spAutoFit/>
          </a:bodyPr>
          <a:lstStyle/>
          <a:p>
            <a:r>
              <a:rPr lang="en-US" sz="2400" b="1" i="1" dirty="0"/>
              <a:t>In each of these “currency creation” time frames, paper currency was linked to gold or circulated with gold.</a:t>
            </a:r>
          </a:p>
        </p:txBody>
      </p:sp>
    </p:spTree>
    <p:extLst>
      <p:ext uri="{BB962C8B-B14F-4D97-AF65-F5344CB8AC3E}">
        <p14:creationId xmlns:p14="http://schemas.microsoft.com/office/powerpoint/2010/main" val="12223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Following the War of 1812, US policymakers were faced with 3 choices to pay war debt:</a:t>
            </a:r>
          </a:p>
          <a:p>
            <a:pPr lvl="1"/>
            <a:r>
              <a:rPr lang="en-US" sz="3600" dirty="0"/>
              <a:t>Raise taxes</a:t>
            </a:r>
          </a:p>
          <a:p>
            <a:pPr lvl="1"/>
            <a:r>
              <a:rPr lang="en-US" sz="3600" dirty="0"/>
              <a:t>Cut spending</a:t>
            </a:r>
          </a:p>
          <a:p>
            <a:pPr lvl="1"/>
            <a:r>
              <a:rPr lang="en-US" sz="3600" dirty="0"/>
              <a:t>Print currency</a:t>
            </a:r>
          </a:p>
          <a:p>
            <a:r>
              <a:rPr lang="en-US" dirty="0"/>
              <a:t>What do you think they did?</a:t>
            </a:r>
          </a:p>
        </p:txBody>
      </p:sp>
    </p:spTree>
    <p:extLst>
      <p:ext uri="{BB962C8B-B14F-4D97-AF65-F5344CB8AC3E}">
        <p14:creationId xmlns:p14="http://schemas.microsoft.com/office/powerpoint/2010/main" val="280812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342900"/>
            <a:ext cx="6515100" cy="6115050"/>
          </a:xfrm>
        </p:spPr>
        <p:txBody>
          <a:bodyPr>
            <a:normAutofit/>
          </a:bodyPr>
          <a:lstStyle/>
          <a:p>
            <a:r>
              <a:rPr lang="en-US" dirty="0"/>
              <a:t>The Second Bank of the United States was chartered in 1817.  </a:t>
            </a:r>
          </a:p>
        </p:txBody>
      </p:sp>
      <p:pic>
        <p:nvPicPr>
          <p:cNvPr id="8" name="Picture Placeholder 7">
            <a:extLst>
              <a:ext uri="{FF2B5EF4-FFF2-40B4-BE49-F238E27FC236}">
                <a16:creationId xmlns:a16="http://schemas.microsoft.com/office/drawing/2014/main" id="{65ECE7B2-D567-4C3E-BA5E-C8880AF68E2A}"/>
              </a:ext>
            </a:extLst>
          </p:cNvPr>
          <p:cNvPicPr>
            <a:picLocks noGrp="1" noChangeAspect="1"/>
          </p:cNvPicPr>
          <p:nvPr>
            <p:ph type="pic" sz="quarter" idx="12"/>
          </p:nvPr>
        </p:nvPicPr>
        <p:blipFill rotWithShape="1">
          <a:blip r:embed="rId2"/>
          <a:srcRect l="11603" r="28849"/>
          <a:stretch/>
        </p:blipFill>
        <p:spPr>
          <a:xfrm>
            <a:off x="6643688" y="0"/>
            <a:ext cx="5548312" cy="6858000"/>
          </a:xfrm>
        </p:spPr>
      </p:pic>
      <p:sp>
        <p:nvSpPr>
          <p:cNvPr id="5" name="TextBox 4">
            <a:extLst>
              <a:ext uri="{FF2B5EF4-FFF2-40B4-BE49-F238E27FC236}">
                <a16:creationId xmlns:a16="http://schemas.microsoft.com/office/drawing/2014/main" id="{0FA5DE0D-6B62-43D4-B6FB-3ACCE45EFB2C}"/>
              </a:ext>
            </a:extLst>
          </p:cNvPr>
          <p:cNvSpPr txBox="1"/>
          <p:nvPr/>
        </p:nvSpPr>
        <p:spPr>
          <a:xfrm>
            <a:off x="381000" y="6096000"/>
            <a:ext cx="11430000" cy="338554"/>
          </a:xfrm>
          <a:prstGeom prst="rect">
            <a:avLst/>
          </a:prstGeom>
          <a:noFill/>
        </p:spPr>
        <p:txBody>
          <a:bodyPr wrap="square" rtlCol="0">
            <a:spAutoFit/>
          </a:bodyPr>
          <a:lstStyle/>
          <a:p>
            <a:r>
              <a:rPr lang="fr-FR" sz="1600" dirty="0"/>
              <a:t>Source:  Ludwig von Mises Institute</a:t>
            </a:r>
          </a:p>
        </p:txBody>
      </p:sp>
    </p:spTree>
    <p:extLst>
      <p:ext uri="{BB962C8B-B14F-4D97-AF65-F5344CB8AC3E}">
        <p14:creationId xmlns:p14="http://schemas.microsoft.com/office/powerpoint/2010/main" val="12884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DA7B-779B-4895-9A7E-4F26A483B4DE}"/>
              </a:ext>
            </a:extLst>
          </p:cNvPr>
          <p:cNvSpPr>
            <a:spLocks noGrp="1"/>
          </p:cNvSpPr>
          <p:nvPr>
            <p:ph type="title"/>
          </p:nvPr>
        </p:nvSpPr>
        <p:spPr/>
        <p:txBody>
          <a:bodyPr>
            <a:normAutofit fontScale="90000"/>
          </a:bodyPr>
          <a:lstStyle/>
          <a:p>
            <a:r>
              <a:rPr lang="en-US" dirty="0"/>
              <a:t>Article Excerpt Describing the Inflation-Deflation Episode of the 1820’s and 1830’s</a:t>
            </a:r>
          </a:p>
        </p:txBody>
      </p:sp>
      <p:sp>
        <p:nvSpPr>
          <p:cNvPr id="3" name="Content Placeholder 2">
            <a:extLst>
              <a:ext uri="{FF2B5EF4-FFF2-40B4-BE49-F238E27FC236}">
                <a16:creationId xmlns:a16="http://schemas.microsoft.com/office/drawing/2014/main" id="{9F61F39A-02AA-447B-8D40-D03802E225E6}"/>
              </a:ext>
            </a:extLst>
          </p:cNvPr>
          <p:cNvSpPr>
            <a:spLocks noGrp="1"/>
          </p:cNvSpPr>
          <p:nvPr>
            <p:ph idx="1"/>
          </p:nvPr>
        </p:nvSpPr>
        <p:spPr>
          <a:xfrm>
            <a:off x="381000" y="1485900"/>
            <a:ext cx="11582400" cy="4972050"/>
          </a:xfrm>
        </p:spPr>
        <p:txBody>
          <a:bodyPr>
            <a:noAutofit/>
          </a:bodyPr>
          <a:lstStyle/>
          <a:p>
            <a:pPr>
              <a:spcBef>
                <a:spcPts val="600"/>
              </a:spcBef>
            </a:pPr>
            <a:r>
              <a:rPr lang="en-US" sz="2500" b="1" i="1" dirty="0">
                <a:solidFill>
                  <a:srgbClr val="231F20"/>
                </a:solidFill>
                <a:effectLst/>
                <a:latin typeface="Times New Roman" panose="02020603050405020304" pitchFamily="18" charset="0"/>
                <a:ea typeface="Times New Roman" panose="02020603050405020304" pitchFamily="18" charset="0"/>
              </a:rPr>
              <a:t>After the demise of the Bank of the United States, state and</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wildcat</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banks</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grew</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rapidly</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during</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the</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1830s.</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Funds</a:t>
            </a:r>
            <a:r>
              <a:rPr lang="en-US" sz="2500" b="1" i="1" spc="-40"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were more easily available, and investors borrowed money at an incredible pace. </a:t>
            </a:r>
            <a:r>
              <a:rPr lang="en-US" sz="2500" i="1" dirty="0">
                <a:solidFill>
                  <a:srgbClr val="231F20"/>
                </a:solidFill>
                <a:effectLst/>
                <a:latin typeface="Times New Roman" panose="02020603050405020304" pitchFamily="18" charset="0"/>
                <a:ea typeface="Times New Roman" panose="02020603050405020304" pitchFamily="18" charset="0"/>
              </a:rPr>
              <a:t>Not only the small </a:t>
            </a:r>
            <a:r>
              <a:rPr lang="en-US" sz="2500" i="1" spc="-20" dirty="0">
                <a:solidFill>
                  <a:srgbClr val="231F20"/>
                </a:solidFill>
                <a:effectLst/>
                <a:latin typeface="Times New Roman" panose="02020603050405020304" pitchFamily="18" charset="0"/>
                <a:ea typeface="Times New Roman" panose="02020603050405020304" pitchFamily="18" charset="0"/>
              </a:rPr>
              <a:t>Western farmer, </a:t>
            </a:r>
            <a:r>
              <a:rPr lang="en-US" sz="2500" i="1" dirty="0">
                <a:solidFill>
                  <a:srgbClr val="231F20"/>
                </a:solidFill>
                <a:effectLst/>
                <a:latin typeface="Times New Roman" panose="02020603050405020304" pitchFamily="18" charset="0"/>
                <a:ea typeface="Times New Roman" panose="02020603050405020304" pitchFamily="18" charset="0"/>
              </a:rPr>
              <a:t>but merchants, manufacturers and traders also borrowed heavily. </a:t>
            </a:r>
            <a:r>
              <a:rPr lang="en-US" sz="2500" b="1" i="1" dirty="0">
                <a:solidFill>
                  <a:srgbClr val="231F20"/>
                </a:solidFill>
                <a:effectLst/>
                <a:latin typeface="Times New Roman" panose="02020603050405020304" pitchFamily="18" charset="0"/>
                <a:ea typeface="Times New Roman" panose="02020603050405020304" pitchFamily="18" charset="0"/>
              </a:rPr>
              <a:t>The business community, rather than paying off their debts</a:t>
            </a:r>
            <a:r>
              <a:rPr lang="en-US" sz="2500" b="1" i="1" spc="265" dirty="0">
                <a:solidFill>
                  <a:srgbClr val="231F20"/>
                </a:solidFill>
                <a:effectLst/>
                <a:latin typeface="Times New Roman" panose="02020603050405020304" pitchFamily="18" charset="0"/>
                <a:ea typeface="Times New Roman" panose="02020603050405020304" pitchFamily="18" charset="0"/>
              </a:rPr>
              <a:t> </a:t>
            </a:r>
            <a:r>
              <a:rPr lang="en-US" sz="2500" b="1" i="1" dirty="0">
                <a:solidFill>
                  <a:srgbClr val="231F20"/>
                </a:solidFill>
                <a:effectLst/>
                <a:latin typeface="Times New Roman" panose="02020603050405020304" pitchFamily="18" charset="0"/>
                <a:ea typeface="Times New Roman" panose="02020603050405020304" pitchFamily="18" charset="0"/>
              </a:rPr>
              <a:t>and refinancing new ventures, anticipated greater returns if they invested their borrowed money in speculative enterprises -- investments that, they hoped, would greatly increase in value while they held them. Leading the list of speculative ventures were investments in the vast amounts of readily available cheap land.</a:t>
            </a:r>
            <a:endParaRPr lang="en-US" sz="2500" dirty="0">
              <a:effectLst/>
              <a:latin typeface="Times New Roman" panose="02020603050405020304" pitchFamily="18" charset="0"/>
              <a:ea typeface="Times New Roman" panose="02020603050405020304" pitchFamily="18" charset="0"/>
            </a:endParaRPr>
          </a:p>
          <a:p>
            <a:pPr>
              <a:spcBef>
                <a:spcPts val="600"/>
              </a:spcBef>
            </a:pPr>
            <a:r>
              <a:rPr lang="en-US" sz="2500" i="1" dirty="0">
                <a:solidFill>
                  <a:srgbClr val="231F20"/>
                </a:solidFill>
                <a:effectLst/>
                <a:latin typeface="Times New Roman" panose="02020603050405020304" pitchFamily="18" charset="0"/>
                <a:ea typeface="Times New Roman" panose="02020603050405020304" pitchFamily="18" charset="0"/>
              </a:rPr>
              <a:t>Land</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offices</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throughout</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the</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country</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reported</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spc="-15" dirty="0">
                <a:solidFill>
                  <a:srgbClr val="231F20"/>
                </a:solidFill>
                <a:effectLst/>
                <a:latin typeface="Times New Roman" panose="02020603050405020304" pitchFamily="18" charset="0"/>
                <a:ea typeface="Times New Roman" panose="02020603050405020304" pitchFamily="18" charset="0"/>
              </a:rPr>
              <a:t>record</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sales</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as speculators</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invested</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for</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quick</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returns.</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Between</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1834</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and</a:t>
            </a:r>
            <a:r>
              <a:rPr lang="en-US" sz="2500" i="1" spc="-65" dirty="0">
                <a:solidFill>
                  <a:srgbClr val="231F20"/>
                </a:solidFill>
                <a:effectLst/>
                <a:latin typeface="Times New Roman" panose="02020603050405020304" pitchFamily="18" charset="0"/>
                <a:ea typeface="Times New Roman" panose="02020603050405020304" pitchFamily="18" charset="0"/>
              </a:rPr>
              <a:t> </a:t>
            </a:r>
            <a:r>
              <a:rPr lang="en-US" sz="2500" i="1" dirty="0">
                <a:solidFill>
                  <a:srgbClr val="231F20"/>
                </a:solidFill>
                <a:effectLst/>
                <a:latin typeface="Times New Roman" panose="02020603050405020304" pitchFamily="18" charset="0"/>
                <a:ea typeface="Times New Roman" panose="02020603050405020304" pitchFamily="18" charset="0"/>
              </a:rPr>
              <a:t>1836, sales totaled 37 million acres. </a:t>
            </a:r>
            <a:r>
              <a:rPr lang="en-US" sz="2500" b="1" i="1" dirty="0">
                <a:solidFill>
                  <a:srgbClr val="231F20"/>
                </a:solidFill>
                <a:effectLst/>
                <a:latin typeface="Times New Roman" panose="02020603050405020304" pitchFamily="18" charset="0"/>
                <a:ea typeface="Times New Roman" panose="02020603050405020304" pitchFamily="18" charset="0"/>
              </a:rPr>
              <a:t>By 1836, sales were ten times greater than they were in 1830</a:t>
            </a:r>
            <a:r>
              <a:rPr lang="en-US" sz="2500" i="1" dirty="0">
                <a:solidFill>
                  <a:srgbClr val="231F20"/>
                </a:solidFill>
                <a:effectLst/>
                <a:latin typeface="Times New Roman" panose="02020603050405020304" pitchFamily="18" charset="0"/>
                <a:ea typeface="Times New Roman" panose="02020603050405020304" pitchFamily="18" charset="0"/>
              </a:rPr>
              <a:t>. “Land office business” was the order of the </a:t>
            </a:r>
            <a:r>
              <a:rPr lang="en-US" sz="2500" i="1" spc="-20" dirty="0">
                <a:solidFill>
                  <a:srgbClr val="231F20"/>
                </a:solidFill>
                <a:effectLst/>
                <a:latin typeface="Times New Roman" panose="02020603050405020304" pitchFamily="18" charset="0"/>
                <a:ea typeface="Times New Roman" panose="02020603050405020304" pitchFamily="18" charset="0"/>
              </a:rPr>
              <a:t>day. </a:t>
            </a:r>
            <a:endParaRPr lang="en-US" sz="2500" dirty="0"/>
          </a:p>
        </p:txBody>
      </p:sp>
    </p:spTree>
    <p:extLst>
      <p:ext uri="{BB962C8B-B14F-4D97-AF65-F5344CB8AC3E}">
        <p14:creationId xmlns:p14="http://schemas.microsoft.com/office/powerpoint/2010/main" val="350309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DA7B-779B-4895-9A7E-4F26A483B4DE}"/>
              </a:ext>
            </a:extLst>
          </p:cNvPr>
          <p:cNvSpPr>
            <a:spLocks noGrp="1"/>
          </p:cNvSpPr>
          <p:nvPr>
            <p:ph type="title"/>
          </p:nvPr>
        </p:nvSpPr>
        <p:spPr/>
        <p:txBody>
          <a:bodyPr>
            <a:normAutofit fontScale="90000"/>
          </a:bodyPr>
          <a:lstStyle/>
          <a:p>
            <a:r>
              <a:rPr lang="en-US" dirty="0"/>
              <a:t>Article Excerpt Describing the Inflation-Deflation Episode of the 1820’s and 1830’s</a:t>
            </a:r>
          </a:p>
        </p:txBody>
      </p:sp>
      <p:sp>
        <p:nvSpPr>
          <p:cNvPr id="3" name="Content Placeholder 2">
            <a:extLst>
              <a:ext uri="{FF2B5EF4-FFF2-40B4-BE49-F238E27FC236}">
                <a16:creationId xmlns:a16="http://schemas.microsoft.com/office/drawing/2014/main" id="{9F61F39A-02AA-447B-8D40-D03802E225E6}"/>
              </a:ext>
            </a:extLst>
          </p:cNvPr>
          <p:cNvSpPr>
            <a:spLocks noGrp="1"/>
          </p:cNvSpPr>
          <p:nvPr>
            <p:ph idx="1"/>
          </p:nvPr>
        </p:nvSpPr>
        <p:spPr/>
        <p:txBody>
          <a:bodyPr/>
          <a:lstStyle/>
          <a:p>
            <a:r>
              <a:rPr lang="en-US" sz="2800" b="1" i="1" dirty="0">
                <a:solidFill>
                  <a:srgbClr val="231F20"/>
                </a:solidFill>
                <a:effectLst/>
                <a:latin typeface="Times New Roman" panose="02020603050405020304" pitchFamily="18" charset="0"/>
                <a:ea typeface="Times New Roman" panose="02020603050405020304" pitchFamily="18" charset="0"/>
              </a:rPr>
              <a:t>The speculative mania continued to spread, despite the Federal </a:t>
            </a:r>
            <a:r>
              <a:rPr lang="en-US" sz="2800" b="1" i="1" spc="-15" dirty="0">
                <a:solidFill>
                  <a:srgbClr val="231F20"/>
                </a:solidFill>
                <a:effectLst/>
                <a:latin typeface="Times New Roman" panose="02020603050405020304" pitchFamily="18" charset="0"/>
                <a:ea typeface="Times New Roman" panose="02020603050405020304" pitchFamily="18" charset="0"/>
              </a:rPr>
              <a:t>Government’s </a:t>
            </a:r>
            <a:r>
              <a:rPr lang="en-US" sz="2800" b="1" i="1" dirty="0">
                <a:solidFill>
                  <a:srgbClr val="231F20"/>
                </a:solidFill>
                <a:effectLst/>
                <a:latin typeface="Times New Roman" panose="02020603050405020304" pitchFamily="18" charset="0"/>
                <a:ea typeface="Times New Roman" panose="02020603050405020304" pitchFamily="18" charset="0"/>
              </a:rPr>
              <a:t>attempts to halt it</a:t>
            </a:r>
            <a:r>
              <a:rPr lang="en-US" sz="2800" i="1" dirty="0">
                <a:solidFill>
                  <a:srgbClr val="231F20"/>
                </a:solidFill>
                <a:effectLst/>
                <a:latin typeface="Times New Roman" panose="02020603050405020304" pitchFamily="18" charset="0"/>
                <a:ea typeface="Times New Roman" panose="02020603050405020304" pitchFamily="18" charset="0"/>
              </a:rPr>
              <a:t>, or at least to curb the speculative holding of large tracts of land. </a:t>
            </a:r>
          </a:p>
          <a:p>
            <a:r>
              <a:rPr lang="en-US" sz="2800" i="1" dirty="0">
                <a:solidFill>
                  <a:srgbClr val="231F20"/>
                </a:solidFill>
                <a:effectLst/>
                <a:latin typeface="Times New Roman" panose="02020603050405020304" pitchFamily="18" charset="0"/>
                <a:ea typeface="Times New Roman" panose="02020603050405020304" pitchFamily="18" charset="0"/>
              </a:rPr>
              <a:t>Public land, although the most important facet of speculation, was by no means the only kind of land sold. Urban </a:t>
            </a:r>
            <a:r>
              <a:rPr lang="en-US" sz="2800" i="1" spc="-15" dirty="0">
                <a:solidFill>
                  <a:srgbClr val="231F20"/>
                </a:solidFill>
                <a:effectLst/>
                <a:latin typeface="Times New Roman" panose="02020603050405020304" pitchFamily="18" charset="0"/>
                <a:ea typeface="Times New Roman" panose="02020603050405020304" pitchFamily="18" charset="0"/>
              </a:rPr>
              <a:t>real </a:t>
            </a:r>
            <a:r>
              <a:rPr lang="en-US" sz="2800" i="1" dirty="0">
                <a:solidFill>
                  <a:srgbClr val="231F20"/>
                </a:solidFill>
                <a:effectLst/>
                <a:latin typeface="Times New Roman" panose="02020603050405020304" pitchFamily="18" charset="0"/>
                <a:ea typeface="Times New Roman" panose="02020603050405020304" pitchFamily="18" charset="0"/>
              </a:rPr>
              <a:t>estate was also caught up in this mania as values increased. A Hartford</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speculator</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related</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making</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75%</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annually</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on</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an</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invest- </a:t>
            </a:r>
            <a:r>
              <a:rPr lang="en-US" sz="2800" i="1" dirty="0" err="1">
                <a:solidFill>
                  <a:srgbClr val="231F20"/>
                </a:solidFill>
                <a:effectLst/>
                <a:latin typeface="Times New Roman" panose="02020603050405020304" pitchFamily="18" charset="0"/>
                <a:ea typeface="Times New Roman" panose="02020603050405020304" pitchFamily="18" charset="0"/>
              </a:rPr>
              <a:t>ment</a:t>
            </a:r>
            <a:r>
              <a:rPr lang="en-US" sz="2800" i="1" dirty="0">
                <a:solidFill>
                  <a:srgbClr val="231F20"/>
                </a:solidFill>
                <a:effectLst/>
                <a:latin typeface="Times New Roman" panose="02020603050405020304" pitchFamily="18" charset="0"/>
                <a:ea typeface="Times New Roman" panose="02020603050405020304" pitchFamily="18" charset="0"/>
              </a:rPr>
              <a:t> of $1,000 in Michigan, where the boom was in high </a:t>
            </a:r>
            <a:r>
              <a:rPr lang="en-US" sz="2800" i="1" spc="-30" dirty="0">
                <a:solidFill>
                  <a:srgbClr val="231F20"/>
                </a:solidFill>
                <a:effectLst/>
                <a:latin typeface="Times New Roman" panose="02020603050405020304" pitchFamily="18" charset="0"/>
                <a:ea typeface="Times New Roman" panose="02020603050405020304" pitchFamily="18" charset="0"/>
              </a:rPr>
              <a:t>gear. </a:t>
            </a:r>
            <a:r>
              <a:rPr lang="en-US" sz="2800" i="1" dirty="0">
                <a:solidFill>
                  <a:srgbClr val="231F20"/>
                </a:solidFill>
                <a:effectLst/>
                <a:latin typeface="Times New Roman" panose="02020603050405020304" pitchFamily="18" charset="0"/>
                <a:ea typeface="Times New Roman" panose="02020603050405020304" pitchFamily="18" charset="0"/>
              </a:rPr>
              <a:t>Not only the Midwest witnessed wild speculation, valuation</a:t>
            </a:r>
            <a:r>
              <a:rPr lang="en-US" sz="2800" i="1" spc="5"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of</a:t>
            </a:r>
            <a:r>
              <a:rPr lang="en-US" sz="2800" dirty="0">
                <a:latin typeface="Times New Roman" panose="02020603050405020304" pitchFamily="18" charset="0"/>
                <a:ea typeface="Times New Roman" panose="02020603050405020304" pitchFamily="18" charset="0"/>
              </a:rPr>
              <a:t> </a:t>
            </a:r>
            <a:r>
              <a:rPr lang="en-US" sz="2800" i="1" spc="-15" dirty="0">
                <a:solidFill>
                  <a:srgbClr val="231F20"/>
                </a:solidFill>
                <a:effectLst/>
                <a:latin typeface="Times New Roman" panose="02020603050405020304" pitchFamily="18" charset="0"/>
                <a:ea typeface="Times New Roman" panose="02020603050405020304" pitchFamily="18" charset="0"/>
              </a:rPr>
              <a:t>real</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property</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increased</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in</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New</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spc="-30" dirty="0">
                <a:solidFill>
                  <a:srgbClr val="231F20"/>
                </a:solidFill>
                <a:effectLst/>
                <a:latin typeface="Times New Roman" panose="02020603050405020304" pitchFamily="18" charset="0"/>
                <a:ea typeface="Times New Roman" panose="02020603050405020304" pitchFamily="18" charset="0"/>
              </a:rPr>
              <a:t>York</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over</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50%</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in</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five</a:t>
            </a:r>
            <a:r>
              <a:rPr lang="en-US" sz="2800" i="1" spc="-8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years.</a:t>
            </a:r>
            <a:r>
              <a:rPr lang="en-US" sz="2800" i="1" spc="-10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And even Maine timber lands tripled in price in just a few</a:t>
            </a:r>
            <a:r>
              <a:rPr lang="en-US" sz="2800" i="1" spc="-15"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years.</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378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a:bodyPr>
          <a:lstStyle/>
          <a:p>
            <a:r>
              <a:rPr lang="en-US" dirty="0"/>
              <a:t>The prosperity illusion ended with the Panic of 1837 when banks failed due to debt excesses and a deflationary depression set in.</a:t>
            </a:r>
          </a:p>
        </p:txBody>
      </p:sp>
    </p:spTree>
    <p:extLst>
      <p:ext uri="{BB962C8B-B14F-4D97-AF65-F5344CB8AC3E}">
        <p14:creationId xmlns:p14="http://schemas.microsoft.com/office/powerpoint/2010/main" val="62710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648BF-1BC9-4CA0-924F-5E0DDEA5EBC0}"/>
              </a:ext>
            </a:extLst>
          </p:cNvPr>
          <p:cNvSpPr>
            <a:spLocks noGrp="1"/>
          </p:cNvSpPr>
          <p:nvPr>
            <p:ph type="body" sz="quarter" idx="11"/>
          </p:nvPr>
        </p:nvSpPr>
        <p:spPr>
          <a:xfrm>
            <a:off x="381000" y="342900"/>
            <a:ext cx="11430000" cy="6362700"/>
          </a:xfrm>
        </p:spPr>
        <p:txBody>
          <a:bodyPr>
            <a:noAutofit/>
          </a:bodyPr>
          <a:lstStyle/>
          <a:p>
            <a:pPr>
              <a:spcBef>
                <a:spcPts val="600"/>
              </a:spcBef>
            </a:pPr>
            <a:r>
              <a:rPr lang="en-US" sz="2800" dirty="0"/>
              <a:t>President Lincoln and congress took the nation off the gold standard during the Civil War in order to finance the war. </a:t>
            </a:r>
          </a:p>
          <a:p>
            <a:pPr>
              <a:spcBef>
                <a:spcPts val="600"/>
              </a:spcBef>
            </a:pPr>
            <a:r>
              <a:rPr lang="en-US" sz="2800" dirty="0"/>
              <a:t>In 1863 and 1864, National Banking Acts were passed into law. Until these acts were passed, only state banks existed, with the Federal Government having no control over them.</a:t>
            </a:r>
          </a:p>
          <a:p>
            <a:pPr>
              <a:spcBef>
                <a:spcPts val="600"/>
              </a:spcBef>
            </a:pPr>
            <a:r>
              <a:rPr lang="en-US" sz="2800" dirty="0"/>
              <a:t>The National Banking Acts created nationally chartered banks. These nationally chartered banks had as assets gold, silver, and government debt, similar to the asset composition of the first central bank of the US we previously discussed. Each national bank could issue its own currency but was limited in the amount of currency it could print. Each national bank could only print currency to the extent it owned government debt to back the currency.</a:t>
            </a:r>
          </a:p>
        </p:txBody>
      </p:sp>
    </p:spTree>
    <p:extLst>
      <p:ext uri="{BB962C8B-B14F-4D97-AF65-F5344CB8AC3E}">
        <p14:creationId xmlns:p14="http://schemas.microsoft.com/office/powerpoint/2010/main" val="7252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DA7B-779B-4895-9A7E-4F26A483B4DE}"/>
              </a:ext>
            </a:extLst>
          </p:cNvPr>
          <p:cNvSpPr>
            <a:spLocks noGrp="1"/>
          </p:cNvSpPr>
          <p:nvPr>
            <p:ph type="title"/>
          </p:nvPr>
        </p:nvSpPr>
        <p:spPr/>
        <p:txBody>
          <a:bodyPr>
            <a:normAutofit fontScale="90000"/>
          </a:bodyPr>
          <a:lstStyle/>
          <a:p>
            <a:r>
              <a:rPr lang="en-US" dirty="0"/>
              <a:t>Article Excerpt Describing the Inflation-Deflation Episode of the 1860’s and 1870’s</a:t>
            </a:r>
          </a:p>
        </p:txBody>
      </p:sp>
      <p:sp>
        <p:nvSpPr>
          <p:cNvPr id="3" name="Content Placeholder 2">
            <a:extLst>
              <a:ext uri="{FF2B5EF4-FFF2-40B4-BE49-F238E27FC236}">
                <a16:creationId xmlns:a16="http://schemas.microsoft.com/office/drawing/2014/main" id="{9F61F39A-02AA-447B-8D40-D03802E225E6}"/>
              </a:ext>
            </a:extLst>
          </p:cNvPr>
          <p:cNvSpPr>
            <a:spLocks noGrp="1"/>
          </p:cNvSpPr>
          <p:nvPr>
            <p:ph idx="1"/>
          </p:nvPr>
        </p:nvSpPr>
        <p:spPr/>
        <p:txBody>
          <a:bodyPr>
            <a:normAutofit/>
          </a:bodyPr>
          <a:lstStyle/>
          <a:p>
            <a:pPr>
              <a:spcBef>
                <a:spcPts val="600"/>
              </a:spcBef>
            </a:pPr>
            <a:r>
              <a:rPr lang="en-US" sz="2800" i="1" dirty="0">
                <a:solidFill>
                  <a:srgbClr val="231F20"/>
                </a:solidFill>
                <a:effectLst/>
                <a:latin typeface="Times New Roman" panose="02020603050405020304" pitchFamily="18" charset="0"/>
                <a:ea typeface="Times New Roman" panose="02020603050405020304" pitchFamily="18" charset="0"/>
              </a:rPr>
              <a:t>Industry and trade had flourished beyond precedent during the</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first</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years</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after</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the</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spc="-35" dirty="0">
                <a:solidFill>
                  <a:srgbClr val="231F20"/>
                </a:solidFill>
                <a:effectLst/>
                <a:latin typeface="Times New Roman" panose="02020603050405020304" pitchFamily="18" charset="0"/>
                <a:ea typeface="Times New Roman" panose="02020603050405020304" pitchFamily="18" charset="0"/>
              </a:rPr>
              <a:t>war.</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In 1873 railroad mileage had doubled itself since 1860, and this was a prolific cause of rash speculation.</a:t>
            </a:r>
          </a:p>
          <a:p>
            <a:pPr>
              <a:spcBef>
                <a:spcPts val="600"/>
              </a:spcBef>
            </a:pPr>
            <a:r>
              <a:rPr lang="en-US" sz="2800" i="1" dirty="0">
                <a:solidFill>
                  <a:srgbClr val="231F20"/>
                </a:solidFill>
                <a:latin typeface="Times New Roman" panose="02020603050405020304" pitchFamily="18" charset="0"/>
                <a:ea typeface="Times New Roman" panose="02020603050405020304" pitchFamily="18" charset="0"/>
              </a:rPr>
              <a:t>Stock prices soared.</a:t>
            </a:r>
            <a:r>
              <a:rPr lang="en-US" sz="280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latin typeface="Times New Roman" panose="02020603050405020304" pitchFamily="18" charset="0"/>
                <a:ea typeface="Times New Roman" panose="02020603050405020304" pitchFamily="18" charset="0"/>
              </a:rPr>
              <a:t>M</a:t>
            </a:r>
            <a:r>
              <a:rPr lang="en-US" sz="2800" i="1" dirty="0">
                <a:solidFill>
                  <a:srgbClr val="231F20"/>
                </a:solidFill>
                <a:effectLst/>
                <a:latin typeface="Times New Roman" panose="02020603050405020304" pitchFamily="18" charset="0"/>
                <a:ea typeface="Times New Roman" panose="02020603050405020304" pitchFamily="18" charset="0"/>
              </a:rPr>
              <a:t>ortgages were easy to get.  Large banks were more than glad to make loans to developers.</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Half-built</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buildings</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were</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accepted</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as</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collateral</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for</a:t>
            </a:r>
            <a:r>
              <a:rPr lang="en-US" sz="2800" i="1" spc="-60" dirty="0">
                <a:solidFill>
                  <a:srgbClr val="231F20"/>
                </a:solidFill>
                <a:effectLst/>
                <a:latin typeface="Times New Roman" panose="02020603050405020304" pitchFamily="18" charset="0"/>
                <a:ea typeface="Times New Roman" panose="02020603050405020304" pitchFamily="18" charset="0"/>
              </a:rPr>
              <a:t> </a:t>
            </a:r>
            <a:r>
              <a:rPr lang="en-US" sz="2800" i="1" dirty="0">
                <a:solidFill>
                  <a:srgbClr val="231F20"/>
                </a:solidFill>
                <a:effectLst/>
                <a:latin typeface="Times New Roman" panose="02020603050405020304" pitchFamily="18" charset="0"/>
                <a:ea typeface="Times New Roman" panose="02020603050405020304" pitchFamily="18" charset="0"/>
              </a:rPr>
              <a:t>many of these mortgages because almost anyone could get credit. A housing bubble formed.</a:t>
            </a:r>
            <a:endParaRPr lang="en-US" sz="2800" i="1" dirty="0">
              <a:effectLst/>
              <a:latin typeface="Times New Roman" panose="02020603050405020304" pitchFamily="18" charset="0"/>
              <a:ea typeface="Times New Roman" panose="02020603050405020304" pitchFamily="18" charset="0"/>
            </a:endParaRPr>
          </a:p>
          <a:p>
            <a:pPr>
              <a:spcBef>
                <a:spcPts val="600"/>
              </a:spcBef>
            </a:pPr>
            <a:r>
              <a:rPr lang="en-US" sz="2800" i="1" dirty="0">
                <a:solidFill>
                  <a:srgbClr val="231F20"/>
                </a:solidFill>
                <a:effectLst/>
                <a:latin typeface="Times New Roman" panose="02020603050405020304" pitchFamily="18" charset="0"/>
                <a:ea typeface="Times New Roman" panose="02020603050405020304" pitchFamily="18" charset="0"/>
              </a:rPr>
              <a:t>The era of high prices and business activity which had followed the war yielded its legitimate effect in an abnormal growth of the spirit of speculation. The inevitable consequence followed. </a:t>
            </a:r>
            <a:endParaRPr lang="en-US" sz="2800" dirty="0"/>
          </a:p>
        </p:txBody>
      </p:sp>
    </p:spTree>
    <p:extLst>
      <p:ext uri="{BB962C8B-B14F-4D97-AF65-F5344CB8AC3E}">
        <p14:creationId xmlns:p14="http://schemas.microsoft.com/office/powerpoint/2010/main" val="23918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342900"/>
            <a:ext cx="11430000" cy="6115050"/>
          </a:xfrm>
        </p:spPr>
        <p:txBody>
          <a:bodyPr>
            <a:normAutofit/>
          </a:bodyPr>
          <a:lstStyle/>
          <a:p>
            <a:r>
              <a:rPr lang="en-US" dirty="0"/>
              <a:t>The prosperity illusion ended with the Long Depression of 1873 when banks failed due to debt excesses and a deflationary depression set in.</a:t>
            </a:r>
          </a:p>
        </p:txBody>
      </p:sp>
    </p:spTree>
    <p:extLst>
      <p:ext uri="{BB962C8B-B14F-4D97-AF65-F5344CB8AC3E}">
        <p14:creationId xmlns:p14="http://schemas.microsoft.com/office/powerpoint/2010/main" val="336848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lstStyle/>
          <a:p>
            <a:r>
              <a:rPr lang="en-US" dirty="0"/>
              <a:t>Example</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rmAutofit/>
          </a:bodyPr>
          <a:lstStyle/>
          <a:p>
            <a:r>
              <a:rPr lang="en-US" dirty="0"/>
              <a:t>The $5 silver certificate was Currency; the 5 silver dollars were Money.</a:t>
            </a:r>
          </a:p>
          <a:p>
            <a:r>
              <a:rPr lang="en-US" b="1" dirty="0">
                <a:solidFill>
                  <a:schemeClr val="accent6"/>
                </a:solidFill>
              </a:rPr>
              <a:t>Currency: </a:t>
            </a:r>
            <a:r>
              <a:rPr lang="en-US" b="1" dirty="0"/>
              <a:t>Medium of Exchange; Used in Commerce to Buy and Sell</a:t>
            </a:r>
          </a:p>
          <a:p>
            <a:r>
              <a:rPr lang="en-US" b="1" dirty="0">
                <a:solidFill>
                  <a:schemeClr val="accent6"/>
                </a:solidFill>
              </a:rPr>
              <a:t>Money: </a:t>
            </a:r>
            <a:r>
              <a:rPr lang="en-US" b="1" dirty="0"/>
              <a:t>Good Store of Value Over Time</a:t>
            </a:r>
          </a:p>
          <a:p>
            <a:endParaRPr lang="en-US" dirty="0"/>
          </a:p>
        </p:txBody>
      </p:sp>
    </p:spTree>
    <p:extLst>
      <p:ext uri="{BB962C8B-B14F-4D97-AF65-F5344CB8AC3E}">
        <p14:creationId xmlns:p14="http://schemas.microsoft.com/office/powerpoint/2010/main" val="78308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C08BF0-B56D-4EB2-AC37-134B8CC7A1E0}"/>
              </a:ext>
            </a:extLst>
          </p:cNvPr>
          <p:cNvSpPr>
            <a:spLocks noGrp="1"/>
          </p:cNvSpPr>
          <p:nvPr>
            <p:ph type="body" sz="quarter" idx="11"/>
          </p:nvPr>
        </p:nvSpPr>
        <p:spPr>
          <a:xfrm>
            <a:off x="381000" y="342900"/>
            <a:ext cx="11430000" cy="6115050"/>
          </a:xfrm>
        </p:spPr>
        <p:txBody>
          <a:bodyPr/>
          <a:lstStyle/>
          <a:p>
            <a:r>
              <a:rPr lang="en-US" dirty="0"/>
              <a:t>The nation’s third Central Bank, today’s Federal Reserve, was established in 1913.</a:t>
            </a:r>
            <a:br>
              <a:rPr lang="en-US" dirty="0"/>
            </a:br>
            <a:br>
              <a:rPr lang="en-US" dirty="0"/>
            </a:br>
            <a:r>
              <a:rPr lang="en-US" dirty="0"/>
              <a:t>One of the first things that the Federal Reserve did was to reduce the gold backing of the US Dollar to 40%.  With only 40 cents on the dollar being backed by gold, the money supply expanded significantly. </a:t>
            </a:r>
          </a:p>
        </p:txBody>
      </p:sp>
    </p:spTree>
    <p:extLst>
      <p:ext uri="{BB962C8B-B14F-4D97-AF65-F5344CB8AC3E}">
        <p14:creationId xmlns:p14="http://schemas.microsoft.com/office/powerpoint/2010/main" val="207937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1DE1B1-B25C-4630-AB6C-6DA75E84EC4C}"/>
              </a:ext>
            </a:extLst>
          </p:cNvPr>
          <p:cNvSpPr>
            <a:spLocks noGrp="1"/>
          </p:cNvSpPr>
          <p:nvPr>
            <p:ph type="body" sz="quarter" idx="11"/>
          </p:nvPr>
        </p:nvSpPr>
        <p:spPr>
          <a:xfrm>
            <a:off x="381000" y="342900"/>
            <a:ext cx="11430000" cy="6115050"/>
          </a:xfrm>
        </p:spPr>
        <p:txBody>
          <a:bodyPr>
            <a:normAutofit/>
          </a:bodyPr>
          <a:lstStyle/>
          <a:p>
            <a:r>
              <a:rPr lang="en-US" dirty="0"/>
              <a:t>Bubbles in the real estate market and the stock market formed before ultimately bursting.</a:t>
            </a:r>
          </a:p>
        </p:txBody>
      </p:sp>
    </p:spTree>
    <p:extLst>
      <p:ext uri="{BB962C8B-B14F-4D97-AF65-F5344CB8AC3E}">
        <p14:creationId xmlns:p14="http://schemas.microsoft.com/office/powerpoint/2010/main" val="109167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DA7B-779B-4895-9A7E-4F26A483B4DE}"/>
              </a:ext>
            </a:extLst>
          </p:cNvPr>
          <p:cNvSpPr>
            <a:spLocks noGrp="1"/>
          </p:cNvSpPr>
          <p:nvPr>
            <p:ph type="title"/>
          </p:nvPr>
        </p:nvSpPr>
        <p:spPr/>
        <p:txBody>
          <a:bodyPr>
            <a:normAutofit fontScale="90000"/>
          </a:bodyPr>
          <a:lstStyle/>
          <a:p>
            <a:r>
              <a:rPr lang="en-US" dirty="0"/>
              <a:t>Article Excerpt Describing the Inflation-Deflation Episode of the 1920’s and 1930’s</a:t>
            </a:r>
          </a:p>
        </p:txBody>
      </p:sp>
      <p:sp>
        <p:nvSpPr>
          <p:cNvPr id="3" name="Content Placeholder 2">
            <a:extLst>
              <a:ext uri="{FF2B5EF4-FFF2-40B4-BE49-F238E27FC236}">
                <a16:creationId xmlns:a16="http://schemas.microsoft.com/office/drawing/2014/main" id="{9F61F39A-02AA-447B-8D40-D03802E225E6}"/>
              </a:ext>
            </a:extLst>
          </p:cNvPr>
          <p:cNvSpPr>
            <a:spLocks noGrp="1"/>
          </p:cNvSpPr>
          <p:nvPr>
            <p:ph idx="1"/>
          </p:nvPr>
        </p:nvSpPr>
        <p:spPr/>
        <p:txBody>
          <a:bodyPr>
            <a:normAutofit/>
          </a:bodyPr>
          <a:lstStyle/>
          <a:p>
            <a:pPr>
              <a:spcBef>
                <a:spcPts val="600"/>
              </a:spcBef>
            </a:pPr>
            <a:r>
              <a:rPr lang="en-US" sz="2600" i="1" dirty="0">
                <a:solidFill>
                  <a:srgbClr val="231F20"/>
                </a:solidFill>
                <a:effectLst/>
                <a:latin typeface="Times New Roman" panose="02020603050405020304" pitchFamily="18" charset="0"/>
                <a:ea typeface="Times New Roman" panose="02020603050405020304" pitchFamily="18" charset="0"/>
              </a:rPr>
              <a:t>The famous stock market bubble of 1925–1929 has been closely analyzed. </a:t>
            </a:r>
            <a:r>
              <a:rPr lang="en-US" sz="2600" b="1" i="1" dirty="0">
                <a:solidFill>
                  <a:srgbClr val="231F20"/>
                </a:solidFill>
                <a:effectLst/>
                <a:latin typeface="Times New Roman" panose="02020603050405020304" pitchFamily="18" charset="0"/>
                <a:ea typeface="Times New Roman" panose="02020603050405020304" pitchFamily="18" charset="0"/>
              </a:rPr>
              <a:t>Less well known, and far less well documented, is the nationwide real estate bubble that began around 1921 and deflated around 1926</a:t>
            </a:r>
            <a:r>
              <a:rPr lang="en-US" sz="2600" i="1" dirty="0">
                <a:solidFill>
                  <a:srgbClr val="231F20"/>
                </a:solidFill>
                <a:effectLst/>
                <a:latin typeface="Times New Roman" panose="02020603050405020304" pitchFamily="18" charset="0"/>
                <a:ea typeface="Times New Roman" panose="02020603050405020304" pitchFamily="18" charset="0"/>
              </a:rPr>
              <a:t>.</a:t>
            </a:r>
          </a:p>
          <a:p>
            <a:pPr>
              <a:spcBef>
                <a:spcPts val="600"/>
              </a:spcBef>
            </a:pPr>
            <a:r>
              <a:rPr lang="en-US" sz="2600" b="1" i="1" dirty="0">
                <a:solidFill>
                  <a:srgbClr val="231F20"/>
                </a:solidFill>
                <a:effectLst/>
                <a:latin typeface="Times New Roman" panose="02020603050405020304" pitchFamily="18" charset="0"/>
                <a:ea typeface="Times New Roman" panose="02020603050405020304" pitchFamily="18" charset="0"/>
              </a:rPr>
              <a:t>In the 1920s, Florida was the site of a real estate bubble fueled by easy credit </a:t>
            </a:r>
            <a:r>
              <a:rPr lang="en-US" sz="2600" i="1" dirty="0">
                <a:solidFill>
                  <a:srgbClr val="231F20"/>
                </a:solidFill>
                <a:effectLst/>
                <a:latin typeface="Times New Roman" panose="02020603050405020304" pitchFamily="18" charset="0"/>
                <a:ea typeface="Times New Roman" panose="02020603050405020304" pitchFamily="18" charset="0"/>
              </a:rPr>
              <a:t>and advertisers promoting a lifestyle of sunshine and leisure. </a:t>
            </a:r>
            <a:r>
              <a:rPr lang="en-US" sz="2600" b="1" i="1" dirty="0">
                <a:solidFill>
                  <a:srgbClr val="231F20"/>
                </a:solidFill>
                <a:effectLst/>
                <a:latin typeface="Times New Roman" panose="02020603050405020304" pitchFamily="18" charset="0"/>
                <a:ea typeface="Times New Roman" panose="02020603050405020304" pitchFamily="18" charset="0"/>
              </a:rPr>
              <a:t>Contemporary accounts describe a collective madness that consumed Florida investors; city lots in Miami were bought and sold as many as 10 times in a single </a:t>
            </a:r>
            <a:r>
              <a:rPr lang="en-US" sz="2600" b="1" i="1" spc="-15" dirty="0">
                <a:solidFill>
                  <a:srgbClr val="231F20"/>
                </a:solidFill>
                <a:effectLst/>
                <a:latin typeface="Times New Roman" panose="02020603050405020304" pitchFamily="18" charset="0"/>
                <a:ea typeface="Times New Roman" panose="02020603050405020304" pitchFamily="18" charset="0"/>
              </a:rPr>
              <a:t>day. </a:t>
            </a:r>
          </a:p>
          <a:p>
            <a:pPr>
              <a:spcBef>
                <a:spcPts val="600"/>
              </a:spcBef>
            </a:pPr>
            <a:r>
              <a:rPr lang="en-US" sz="2600" i="1" dirty="0">
                <a:solidFill>
                  <a:srgbClr val="231F20"/>
                </a:solidFill>
                <a:effectLst/>
                <a:latin typeface="Times New Roman" panose="02020603050405020304" pitchFamily="18" charset="0"/>
                <a:ea typeface="Times New Roman" panose="02020603050405020304" pitchFamily="18" charset="0"/>
              </a:rPr>
              <a:t>The</a:t>
            </a:r>
            <a:r>
              <a:rPr lang="en-US" sz="2600" i="1" spc="-45"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housing</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price</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downturn</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in</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1926</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led</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to</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a</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rise</a:t>
            </a:r>
            <a:r>
              <a:rPr lang="en-US" sz="2600" i="1" spc="-45"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in</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the</a:t>
            </a:r>
            <a:r>
              <a:rPr lang="en-US" sz="2600" i="1" spc="-4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foreclosure</a:t>
            </a:r>
            <a:r>
              <a:rPr lang="en-US" sz="2600" i="1" spc="-80" dirty="0">
                <a:solidFill>
                  <a:srgbClr val="231F20"/>
                </a:solidFill>
                <a:effectLst/>
                <a:latin typeface="Times New Roman" panose="02020603050405020304" pitchFamily="18" charset="0"/>
                <a:ea typeface="Times New Roman" panose="02020603050405020304" pitchFamily="18" charset="0"/>
              </a:rPr>
              <a:t> </a:t>
            </a:r>
            <a:r>
              <a:rPr lang="en-US" sz="2600" i="1" dirty="0">
                <a:solidFill>
                  <a:srgbClr val="231F20"/>
                </a:solidFill>
                <a:effectLst/>
                <a:latin typeface="Times New Roman" panose="02020603050405020304" pitchFamily="18" charset="0"/>
                <a:ea typeface="Times New Roman" panose="02020603050405020304" pitchFamily="18" charset="0"/>
              </a:rPr>
              <a:t>rate.</a:t>
            </a:r>
            <a:r>
              <a:rPr lang="en-US" sz="2600" i="1" spc="-85" dirty="0">
                <a:solidFill>
                  <a:srgbClr val="231F20"/>
                </a:solidFill>
                <a:effectLst/>
                <a:latin typeface="Times New Roman" panose="02020603050405020304" pitchFamily="18" charset="0"/>
                <a:ea typeface="Times New Roman" panose="02020603050405020304" pitchFamily="18" charset="0"/>
              </a:rPr>
              <a:t>  </a:t>
            </a:r>
            <a:r>
              <a:rPr lang="en-US" sz="2600" b="1" i="1" dirty="0">
                <a:solidFill>
                  <a:srgbClr val="231F20"/>
                </a:solidFill>
                <a:latin typeface="Times New Roman" panose="02020603050405020304" pitchFamily="18" charset="0"/>
                <a:ea typeface="Times New Roman" panose="02020603050405020304" pitchFamily="18" charset="0"/>
              </a:rPr>
              <a:t>F</a:t>
            </a:r>
            <a:r>
              <a:rPr lang="en-US" sz="2600" b="1" i="1" dirty="0">
                <a:solidFill>
                  <a:srgbClr val="231F20"/>
                </a:solidFill>
                <a:effectLst/>
                <a:latin typeface="Times New Roman" panose="02020603050405020304" pitchFamily="18" charset="0"/>
                <a:ea typeface="Times New Roman" panose="02020603050405020304" pitchFamily="18" charset="0"/>
              </a:rPr>
              <a:t>oreclosures of residential properties also increased in 1926, rising steadily through the stock market bubble and peaking in</a:t>
            </a:r>
            <a:r>
              <a:rPr lang="en-US" sz="2600" b="1" i="1" spc="-15" dirty="0">
                <a:solidFill>
                  <a:srgbClr val="231F20"/>
                </a:solidFill>
                <a:effectLst/>
                <a:latin typeface="Times New Roman" panose="02020603050405020304" pitchFamily="18" charset="0"/>
                <a:ea typeface="Times New Roman" panose="02020603050405020304" pitchFamily="18" charset="0"/>
              </a:rPr>
              <a:t> </a:t>
            </a:r>
            <a:r>
              <a:rPr lang="en-US" sz="2600" b="1" i="1" dirty="0">
                <a:solidFill>
                  <a:srgbClr val="231F20"/>
                </a:solidFill>
                <a:effectLst/>
                <a:latin typeface="Times New Roman" panose="02020603050405020304" pitchFamily="18" charset="0"/>
                <a:ea typeface="Times New Roman" panose="02020603050405020304" pitchFamily="18" charset="0"/>
              </a:rPr>
              <a:t>1933.</a:t>
            </a:r>
            <a:endParaRPr lang="en-US" sz="2600" dirty="0">
              <a:effectLst/>
              <a:latin typeface="Times New Roman" panose="02020603050405020304" pitchFamily="18" charset="0"/>
              <a:ea typeface="Times New Roman" panose="02020603050405020304" pitchFamily="18" charset="0"/>
            </a:endParaRPr>
          </a:p>
          <a:p>
            <a:pPr>
              <a:spcBef>
                <a:spcPts val="600"/>
              </a:spcBef>
            </a:pPr>
            <a:endParaRPr lang="en-US" sz="2600" dirty="0"/>
          </a:p>
        </p:txBody>
      </p:sp>
    </p:spTree>
    <p:extLst>
      <p:ext uri="{BB962C8B-B14F-4D97-AF65-F5344CB8AC3E}">
        <p14:creationId xmlns:p14="http://schemas.microsoft.com/office/powerpoint/2010/main" val="7871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a:t>This Pattern Repeats Itself Throughout History</a:t>
            </a:r>
            <a:endParaRPr lang="en-US" dirty="0"/>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485900"/>
            <a:ext cx="11430000" cy="4972050"/>
          </a:xfrm>
        </p:spPr>
        <p:txBody>
          <a:bodyPr>
            <a:normAutofit/>
          </a:bodyPr>
          <a:lstStyle/>
          <a:p>
            <a:r>
              <a:rPr lang="en-US" sz="3000" dirty="0"/>
              <a:t>In each of these historic inflation-deflation cycles, currency was linked to gold in some manner.</a:t>
            </a:r>
          </a:p>
          <a:p>
            <a:r>
              <a:rPr lang="en-US" sz="3000" dirty="0"/>
              <a:t>That is not true today.  Today there is no link; there are no ‘money rules’ which has allowed the Fed to create massive levels of new currency.</a:t>
            </a:r>
          </a:p>
          <a:p>
            <a:r>
              <a:rPr lang="en-US" sz="3000" dirty="0"/>
              <a:t>This is the only time in recorded history that every currency is pure fiat with no link to gold.</a:t>
            </a:r>
          </a:p>
          <a:p>
            <a:r>
              <a:rPr lang="en-US" sz="3000" dirty="0"/>
              <a:t>That has allowed for excesses unlike anything ever before seen.</a:t>
            </a:r>
          </a:p>
        </p:txBody>
      </p:sp>
    </p:spTree>
    <p:extLst>
      <p:ext uri="{BB962C8B-B14F-4D97-AF65-F5344CB8AC3E}">
        <p14:creationId xmlns:p14="http://schemas.microsoft.com/office/powerpoint/2010/main" val="118577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p:txBody>
          <a:bodyPr/>
          <a:lstStyle/>
          <a:p>
            <a:r>
              <a:rPr lang="en-US" dirty="0"/>
              <a:t>Debt Levels</a:t>
            </a:r>
          </a:p>
        </p:txBody>
      </p:sp>
      <p:pic>
        <p:nvPicPr>
          <p:cNvPr id="6" name="Content Placeholder 4" descr="Text&#10;&#10;Description automatically generated">
            <a:extLst>
              <a:ext uri="{FF2B5EF4-FFF2-40B4-BE49-F238E27FC236}">
                <a16:creationId xmlns:a16="http://schemas.microsoft.com/office/drawing/2014/main" id="{B978FD0A-71C8-4D00-ADFB-770F56E75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03"/>
          <a:stretch/>
        </p:blipFill>
        <p:spPr>
          <a:xfrm>
            <a:off x="330868" y="2286000"/>
            <a:ext cx="11530264" cy="251460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32187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D612D96-CFDE-4350-9CA7-C03B5CBF1E1C}"/>
              </a:ext>
            </a:extLst>
          </p:cNvPr>
          <p:cNvSpPr>
            <a:spLocks noGrp="1"/>
          </p:cNvSpPr>
          <p:nvPr>
            <p:ph type="body" sz="quarter" idx="11"/>
          </p:nvPr>
        </p:nvSpPr>
        <p:spPr>
          <a:xfrm>
            <a:off x="381000" y="1851024"/>
            <a:ext cx="3352800" cy="4606925"/>
          </a:xfrm>
        </p:spPr>
        <p:txBody>
          <a:bodyPr>
            <a:normAutofit/>
          </a:bodyPr>
          <a:lstStyle/>
          <a:p>
            <a:r>
              <a:rPr lang="en-US" sz="3200" b="1" dirty="0"/>
              <a:t>Federal Reserve Balance Sheet</a:t>
            </a:r>
          </a:p>
          <a:p>
            <a:r>
              <a:rPr lang="en-US" sz="3200" dirty="0"/>
              <a:t>2007-2021</a:t>
            </a:r>
          </a:p>
          <a:p>
            <a:r>
              <a:rPr lang="en-US" sz="3200" dirty="0"/>
              <a:t>$1trillion to nearly $9 trillion</a:t>
            </a:r>
          </a:p>
        </p:txBody>
      </p:sp>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p:txBody>
          <a:bodyPr>
            <a:normAutofit/>
          </a:bodyPr>
          <a:lstStyle/>
          <a:p>
            <a:r>
              <a:rPr lang="en-US" dirty="0"/>
              <a:t>The Current Monetary Policy</a:t>
            </a:r>
          </a:p>
        </p:txBody>
      </p:sp>
      <p:pic>
        <p:nvPicPr>
          <p:cNvPr id="9" name="Content Placeholder 4" descr="Chart, line chart&#10;&#10;Description automatically generated">
            <a:extLst>
              <a:ext uri="{FF2B5EF4-FFF2-40B4-BE49-F238E27FC236}">
                <a16:creationId xmlns:a16="http://schemas.microsoft.com/office/drawing/2014/main" id="{8F9D539F-5CAC-4B21-932E-E81EA1C02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2" b="1023"/>
          <a:stretch/>
        </p:blipFill>
        <p:spPr>
          <a:xfrm>
            <a:off x="3824964" y="1371600"/>
            <a:ext cx="8047275" cy="497205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85691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B08FA367-58C4-45C1-BA3C-7BD3CE18D6BE}"/>
              </a:ext>
            </a:extLst>
          </p:cNvPr>
          <p:cNvPicPr>
            <a:picLocks noChangeAspect="1"/>
          </p:cNvPicPr>
          <p:nvPr/>
        </p:nvPicPr>
        <p:blipFill rotWithShape="1">
          <a:blip r:embed="rId2">
            <a:extLst>
              <a:ext uri="{28A0092B-C50C-407E-A947-70E740481C1C}">
                <a14:useLocalDpi xmlns:a14="http://schemas.microsoft.com/office/drawing/2010/main" val="0"/>
              </a:ext>
            </a:extLst>
          </a:blip>
          <a:srcRect r="5787" b="-286369"/>
          <a:stretch/>
        </p:blipFill>
        <p:spPr>
          <a:xfrm>
            <a:off x="7884695" y="226757"/>
            <a:ext cx="3886200" cy="6404485"/>
          </a:xfrm>
          <a:prstGeom prst="rect">
            <a:avLst/>
          </a:prstGeom>
          <a:solidFill>
            <a:schemeClr val="bg1"/>
          </a:solidFill>
          <a:effectLst>
            <a:outerShdw blurRad="190500" dist="63500" dir="2700000" algn="tl" rotWithShape="0">
              <a:prstClr val="black">
                <a:alpha val="40000"/>
              </a:prstClr>
            </a:outerShdw>
          </a:effectLst>
        </p:spPr>
      </p:pic>
      <p:sp>
        <p:nvSpPr>
          <p:cNvPr id="2" name="TextBox 1">
            <a:extLst>
              <a:ext uri="{FF2B5EF4-FFF2-40B4-BE49-F238E27FC236}">
                <a16:creationId xmlns:a16="http://schemas.microsoft.com/office/drawing/2014/main" id="{D01D221F-F3E0-418C-A8D1-FEBC4D2B40DB}"/>
              </a:ext>
            </a:extLst>
          </p:cNvPr>
          <p:cNvSpPr txBox="1"/>
          <p:nvPr/>
        </p:nvSpPr>
        <p:spPr>
          <a:xfrm>
            <a:off x="609600" y="609600"/>
            <a:ext cx="11125200" cy="769441"/>
          </a:xfrm>
          <a:prstGeom prst="rect">
            <a:avLst/>
          </a:prstGeom>
          <a:noFill/>
        </p:spPr>
        <p:txBody>
          <a:bodyPr wrap="square" rtlCol="0">
            <a:spAutoFit/>
          </a:bodyPr>
          <a:lstStyle/>
          <a:p>
            <a:r>
              <a:rPr lang="en-US" sz="4400" b="1" dirty="0"/>
              <a:t>          </a:t>
            </a:r>
          </a:p>
        </p:txBody>
      </p:sp>
      <p:pic>
        <p:nvPicPr>
          <p:cNvPr id="4" name="Picture 3" descr="Graphical user interface, website&#10;&#10;Description automatically generated">
            <a:extLst>
              <a:ext uri="{FF2B5EF4-FFF2-40B4-BE49-F238E27FC236}">
                <a16:creationId xmlns:a16="http://schemas.microsoft.com/office/drawing/2014/main" id="{A6E1A9D1-14B0-4D95-8735-F49872A711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6" b="651"/>
          <a:stretch/>
        </p:blipFill>
        <p:spPr>
          <a:xfrm>
            <a:off x="8453006" y="2016617"/>
            <a:ext cx="2749579" cy="4413259"/>
          </a:xfrm>
          <a:prstGeom prst="rect">
            <a:avLst/>
          </a:prstGeom>
          <a:noFill/>
          <a:effectLst>
            <a:outerShdw blurRad="190500" dist="63500" dir="2700000" algn="tl" rotWithShape="0">
              <a:prstClr val="black">
                <a:alpha val="40000"/>
              </a:prstClr>
            </a:outerShdw>
          </a:effectLst>
        </p:spPr>
      </p:pic>
      <p:sp>
        <p:nvSpPr>
          <p:cNvPr id="3" name="Text Placeholder 2">
            <a:extLst>
              <a:ext uri="{FF2B5EF4-FFF2-40B4-BE49-F238E27FC236}">
                <a16:creationId xmlns:a16="http://schemas.microsoft.com/office/drawing/2014/main" id="{5DA95CE6-C094-41C1-9538-E1B569DA78B8}"/>
              </a:ext>
            </a:extLst>
          </p:cNvPr>
          <p:cNvSpPr>
            <a:spLocks noGrp="1"/>
          </p:cNvSpPr>
          <p:nvPr>
            <p:ph type="body" sz="quarter" idx="11"/>
          </p:nvPr>
        </p:nvSpPr>
        <p:spPr>
          <a:xfrm>
            <a:off x="381000" y="342900"/>
            <a:ext cx="6515100" cy="6115050"/>
          </a:xfrm>
        </p:spPr>
        <p:txBody>
          <a:bodyPr>
            <a:normAutofit/>
          </a:bodyPr>
          <a:lstStyle/>
          <a:p>
            <a:r>
              <a:rPr lang="en-US" dirty="0"/>
              <a:t>The goal of the Revenue Sourcing™ planning strategy is to protect assets from the inflation part of the cycle as well as the deflation part of the cycle.</a:t>
            </a:r>
          </a:p>
          <a:p>
            <a:r>
              <a:rPr lang="en-US" dirty="0"/>
              <a:t>These are unprecedented times and there are no guarantees. </a:t>
            </a:r>
          </a:p>
        </p:txBody>
      </p:sp>
    </p:spTree>
    <p:extLst>
      <p:ext uri="{BB962C8B-B14F-4D97-AF65-F5344CB8AC3E}">
        <p14:creationId xmlns:p14="http://schemas.microsoft.com/office/powerpoint/2010/main" val="11516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ADE5-AFD6-489D-AED8-D1B49F322868}"/>
              </a:ext>
            </a:extLst>
          </p:cNvPr>
          <p:cNvSpPr>
            <a:spLocks noGrp="1"/>
          </p:cNvSpPr>
          <p:nvPr>
            <p:ph type="title"/>
          </p:nvPr>
        </p:nvSpPr>
        <p:spPr/>
        <p:txBody>
          <a:bodyPr/>
          <a:lstStyle/>
          <a:p>
            <a:r>
              <a:rPr lang="en-US" dirty="0"/>
              <a:t>Revenue Sourcing Steps</a:t>
            </a:r>
          </a:p>
        </p:txBody>
      </p:sp>
      <p:grpSp>
        <p:nvGrpSpPr>
          <p:cNvPr id="9" name="Group 8">
            <a:extLst>
              <a:ext uri="{FF2B5EF4-FFF2-40B4-BE49-F238E27FC236}">
                <a16:creationId xmlns:a16="http://schemas.microsoft.com/office/drawing/2014/main" id="{C3FE24BA-8270-4EAA-A314-A130069B97EE}"/>
              </a:ext>
            </a:extLst>
          </p:cNvPr>
          <p:cNvGrpSpPr/>
          <p:nvPr/>
        </p:nvGrpSpPr>
        <p:grpSpPr>
          <a:xfrm>
            <a:off x="381000" y="2343150"/>
            <a:ext cx="11430000" cy="2651760"/>
            <a:chOff x="381000" y="2343150"/>
            <a:chExt cx="9906000" cy="2651760"/>
          </a:xfrm>
        </p:grpSpPr>
        <p:sp>
          <p:nvSpPr>
            <p:cNvPr id="8" name="Content Placeholder 2">
              <a:extLst>
                <a:ext uri="{FF2B5EF4-FFF2-40B4-BE49-F238E27FC236}">
                  <a16:creationId xmlns:a16="http://schemas.microsoft.com/office/drawing/2014/main" id="{82813057-5C2B-42EC-84B0-7518E56BAF49}"/>
                </a:ext>
              </a:extLst>
            </p:cNvPr>
            <p:cNvSpPr txBox="1">
              <a:spLocks/>
            </p:cNvSpPr>
            <p:nvPr/>
          </p:nvSpPr>
          <p:spPr>
            <a:xfrm>
              <a:off x="381000" y="2343150"/>
              <a:ext cx="9906000" cy="2651760"/>
            </a:xfrm>
            <a:prstGeom prst="rect">
              <a:avLst/>
            </a:prstGeom>
            <a:solidFill>
              <a:schemeClr val="accent2"/>
            </a:solidFill>
            <a:effectLst>
              <a:outerShdw blurRad="50800" dist="38100" dir="2700000" algn="tl" rotWithShape="0">
                <a:prstClr val="black">
                  <a:alpha val="40000"/>
                </a:prstClr>
              </a:outerShdw>
            </a:effectLst>
          </p:spPr>
          <p:txBody>
            <a:bodyPr vert="horz" lIns="5760720" tIns="182880" rIns="91440" bIns="91440" rtlCol="0" anchor="ctr">
              <a:normAutofit/>
            </a:bodyPr>
            <a:lstStyle>
              <a:lvl1pPr marL="0" indent="0" algn="l" defTabSz="914400" rtl="0" eaLnBrk="1" latinLnBrk="0" hangingPunct="1">
                <a:lnSpc>
                  <a:spcPct val="100000"/>
                </a:lnSpc>
                <a:spcBef>
                  <a:spcPts val="1800"/>
                </a:spcBef>
                <a:spcAft>
                  <a:spcPts val="1200"/>
                </a:spcAft>
                <a:buFont typeface="Arial" panose="020B0604020202020204" pitchFamily="34" charset="0"/>
                <a:buNone/>
                <a:defRPr sz="3600" kern="1200">
                  <a:solidFill>
                    <a:schemeClr val="tx1"/>
                  </a:solidFill>
                  <a:latin typeface="+mn-lt"/>
                  <a:ea typeface="+mn-ea"/>
                  <a:cs typeface="+mn-cs"/>
                </a:defRPr>
              </a:lvl1pPr>
              <a:lvl2pPr marL="741363" indent="-509588"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2pPr>
              <a:lvl3pPr marL="1711325" indent="-392113"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2400"/>
                </a:spcBef>
                <a:buFont typeface="Arial" panose="020B0604020202020204" pitchFamily="34" charset="0"/>
                <a:buNone/>
                <a:defRPr sz="3200" b="1" kern="1200">
                  <a:solidFill>
                    <a:schemeClr val="accent6"/>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4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4800" b="1" dirty="0">
                  <a:solidFill>
                    <a:schemeClr val="bg1"/>
                  </a:solidFill>
                </a:rPr>
                <a:t>2. Allocation Map</a:t>
              </a:r>
            </a:p>
          </p:txBody>
        </p:sp>
        <p:sp>
          <p:nvSpPr>
            <p:cNvPr id="7" name="Content Placeholder 2">
              <a:extLst>
                <a:ext uri="{FF2B5EF4-FFF2-40B4-BE49-F238E27FC236}">
                  <a16:creationId xmlns:a16="http://schemas.microsoft.com/office/drawing/2014/main" id="{3A70581A-CF24-4CE5-8EA3-EBA305B43935}"/>
                </a:ext>
              </a:extLst>
            </p:cNvPr>
            <p:cNvSpPr txBox="1">
              <a:spLocks/>
            </p:cNvSpPr>
            <p:nvPr/>
          </p:nvSpPr>
          <p:spPr>
            <a:xfrm>
              <a:off x="381000" y="2343150"/>
              <a:ext cx="4622800" cy="2651760"/>
            </a:xfrm>
            <a:prstGeom prst="homePlate">
              <a:avLst>
                <a:gd name="adj" fmla="val 27839"/>
              </a:avLst>
            </a:prstGeom>
            <a:solidFill>
              <a:schemeClr val="accent6"/>
            </a:solidFill>
            <a:effectLst>
              <a:outerShdw blurRad="50800" dist="38100" dir="2700000" algn="tl" rotWithShape="0">
                <a:prstClr val="black">
                  <a:alpha val="40000"/>
                </a:prstClr>
              </a:outerShdw>
            </a:effectLst>
          </p:spPr>
          <p:txBody>
            <a:bodyPr vert="horz" lIns="182880" tIns="182880" rIns="182880" bIns="91440" rtlCol="0" anchor="ctr">
              <a:normAutofit/>
            </a:bodyPr>
            <a:lstStyle>
              <a:lvl1pPr marL="0" indent="0" algn="l" defTabSz="914400" rtl="0" eaLnBrk="1" latinLnBrk="0" hangingPunct="1">
                <a:lnSpc>
                  <a:spcPct val="100000"/>
                </a:lnSpc>
                <a:spcBef>
                  <a:spcPts val="1800"/>
                </a:spcBef>
                <a:spcAft>
                  <a:spcPts val="1200"/>
                </a:spcAft>
                <a:buFont typeface="Arial" panose="020B0604020202020204" pitchFamily="34" charset="0"/>
                <a:buNone/>
                <a:defRPr sz="3600" kern="1200">
                  <a:solidFill>
                    <a:schemeClr val="tx1"/>
                  </a:solidFill>
                  <a:latin typeface="+mn-lt"/>
                  <a:ea typeface="+mn-ea"/>
                  <a:cs typeface="+mn-cs"/>
                </a:defRPr>
              </a:lvl1pPr>
              <a:lvl2pPr marL="741363" indent="-509588"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2pPr>
              <a:lvl3pPr marL="1711325" indent="-392113"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2400"/>
                </a:spcBef>
                <a:buFont typeface="Arial" panose="020B0604020202020204" pitchFamily="34" charset="0"/>
                <a:buNone/>
                <a:defRPr sz="3200" b="1" kern="1200">
                  <a:solidFill>
                    <a:schemeClr val="accent6"/>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4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4800" b="1" dirty="0">
                  <a:solidFill>
                    <a:schemeClr val="bg1"/>
                  </a:solidFill>
                </a:rPr>
                <a:t>1. Income Map</a:t>
              </a:r>
            </a:p>
          </p:txBody>
        </p:sp>
      </p:grpSp>
    </p:spTree>
    <p:extLst>
      <p:ext uri="{BB962C8B-B14F-4D97-AF65-F5344CB8AC3E}">
        <p14:creationId xmlns:p14="http://schemas.microsoft.com/office/powerpoint/2010/main" val="373185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Graphical user interface, application, table&#10;&#10;Description automatically generated">
            <a:extLst>
              <a:ext uri="{FF2B5EF4-FFF2-40B4-BE49-F238E27FC236}">
                <a16:creationId xmlns:a16="http://schemas.microsoft.com/office/drawing/2014/main" id="{C9AF5F4A-6335-4AC3-A02E-568BA015815B}"/>
              </a:ext>
            </a:extLst>
          </p:cNvPr>
          <p:cNvPicPr>
            <a:picLocks noChangeAspect="1"/>
          </p:cNvPicPr>
          <p:nvPr/>
        </p:nvPicPr>
        <p:blipFill rotWithShape="1">
          <a:blip r:embed="rId2">
            <a:extLst>
              <a:ext uri="{28A0092B-C50C-407E-A947-70E740481C1C}">
                <a14:useLocalDpi xmlns:a14="http://schemas.microsoft.com/office/drawing/2010/main" val="0"/>
              </a:ext>
            </a:extLst>
          </a:blip>
          <a:srcRect l="2818" r="5223"/>
          <a:stretch/>
        </p:blipFill>
        <p:spPr>
          <a:xfrm>
            <a:off x="100263" y="228600"/>
            <a:ext cx="11919284" cy="640080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322521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Table&#10;&#10;Description automatically generated">
            <a:extLst>
              <a:ext uri="{FF2B5EF4-FFF2-40B4-BE49-F238E27FC236}">
                <a16:creationId xmlns:a16="http://schemas.microsoft.com/office/drawing/2014/main" id="{9E559437-6256-4E1E-BABB-9FE28EA189B9}"/>
              </a:ext>
            </a:extLst>
          </p:cNvPr>
          <p:cNvPicPr>
            <a:picLocks noChangeAspect="1"/>
          </p:cNvPicPr>
          <p:nvPr/>
        </p:nvPicPr>
        <p:blipFill rotWithShape="1">
          <a:blip r:embed="rId2">
            <a:extLst>
              <a:ext uri="{28A0092B-C50C-407E-A947-70E740481C1C}">
                <a14:useLocalDpi xmlns:a14="http://schemas.microsoft.com/office/drawing/2010/main" val="0"/>
              </a:ext>
            </a:extLst>
          </a:blip>
          <a:srcRect l="-212" t="5627" r="10014" b="4799"/>
          <a:stretch/>
        </p:blipFill>
        <p:spPr>
          <a:xfrm>
            <a:off x="575355" y="228600"/>
            <a:ext cx="11041291" cy="640080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0469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1EA19-A15B-4CCA-9B2D-D592D6004DD6}"/>
              </a:ext>
            </a:extLst>
          </p:cNvPr>
          <p:cNvSpPr>
            <a:spLocks noGrp="1"/>
          </p:cNvSpPr>
          <p:nvPr>
            <p:ph type="title"/>
          </p:nvPr>
        </p:nvSpPr>
        <p:spPr>
          <a:xfrm>
            <a:off x="381000" y="365125"/>
            <a:ext cx="11430000" cy="1120775"/>
          </a:xfrm>
        </p:spPr>
        <p:txBody>
          <a:bodyPr/>
          <a:lstStyle/>
          <a:p>
            <a:r>
              <a:rPr lang="en-US" dirty="0"/>
              <a:t>Agenda</a:t>
            </a:r>
          </a:p>
        </p:txBody>
      </p:sp>
      <p:sp>
        <p:nvSpPr>
          <p:cNvPr id="5" name="Text Placeholder 4">
            <a:extLst>
              <a:ext uri="{FF2B5EF4-FFF2-40B4-BE49-F238E27FC236}">
                <a16:creationId xmlns:a16="http://schemas.microsoft.com/office/drawing/2014/main" id="{2EFD6039-57FF-47D3-8023-7CF83DBD5BD6}"/>
              </a:ext>
            </a:extLst>
          </p:cNvPr>
          <p:cNvSpPr>
            <a:spLocks noGrp="1"/>
          </p:cNvSpPr>
          <p:nvPr>
            <p:ph type="body" sz="quarter" idx="11"/>
          </p:nvPr>
        </p:nvSpPr>
        <p:spPr>
          <a:xfrm>
            <a:off x="381000" y="1485900"/>
            <a:ext cx="11430000" cy="4972050"/>
          </a:xfrm>
        </p:spPr>
        <p:txBody>
          <a:bodyPr>
            <a:noAutofit/>
          </a:bodyPr>
          <a:lstStyle/>
          <a:p>
            <a:pPr marL="344488" lvl="1" indent="-344488">
              <a:spcBef>
                <a:spcPts val="600"/>
              </a:spcBef>
              <a:spcAft>
                <a:spcPts val="600"/>
              </a:spcAft>
            </a:pPr>
            <a:r>
              <a:rPr lang="en-US" sz="3100" b="1" dirty="0"/>
              <a:t>Module One: </a:t>
            </a:r>
            <a:r>
              <a:rPr lang="en-US" sz="3100" dirty="0"/>
              <a:t>Predictable Economic Outcomes</a:t>
            </a:r>
          </a:p>
          <a:p>
            <a:pPr marL="344488" lvl="1" indent="-344488">
              <a:spcBef>
                <a:spcPts val="600"/>
              </a:spcBef>
              <a:spcAft>
                <a:spcPts val="600"/>
              </a:spcAft>
            </a:pPr>
            <a:r>
              <a:rPr lang="en-US" sz="3100" b="1" dirty="0"/>
              <a:t>Module Two: </a:t>
            </a:r>
            <a:r>
              <a:rPr lang="en-US" sz="3100" dirty="0"/>
              <a:t>Social Security Collection Strategies</a:t>
            </a:r>
          </a:p>
          <a:p>
            <a:pPr marL="344488" lvl="1" indent="-344488">
              <a:spcBef>
                <a:spcPts val="600"/>
              </a:spcBef>
              <a:spcAft>
                <a:spcPts val="600"/>
              </a:spcAft>
            </a:pPr>
            <a:r>
              <a:rPr lang="en-US" sz="3100" b="1" dirty="0"/>
              <a:t>Module Three: </a:t>
            </a:r>
            <a:r>
              <a:rPr lang="en-US" sz="3100" dirty="0"/>
              <a:t>IRA and 401(k) Tax Management Strategies</a:t>
            </a:r>
          </a:p>
          <a:p>
            <a:pPr marL="344488" lvl="1" indent="-344488">
              <a:spcBef>
                <a:spcPts val="600"/>
              </a:spcBef>
              <a:spcAft>
                <a:spcPts val="600"/>
              </a:spcAft>
            </a:pPr>
            <a:r>
              <a:rPr lang="en-US" sz="3100" b="1" dirty="0"/>
              <a:t>Module Four: </a:t>
            </a:r>
            <a:r>
              <a:rPr lang="en-US" sz="3100" dirty="0"/>
              <a:t>Tax Advantaged Income Strategies after Recent Law Changes </a:t>
            </a:r>
          </a:p>
          <a:p>
            <a:pPr marL="344488" lvl="1" indent="-344488">
              <a:spcBef>
                <a:spcPts val="600"/>
              </a:spcBef>
              <a:spcAft>
                <a:spcPts val="600"/>
              </a:spcAft>
            </a:pPr>
            <a:r>
              <a:rPr lang="en-US" sz="3100" b="1" dirty="0"/>
              <a:t>Module Five: </a:t>
            </a:r>
            <a:r>
              <a:rPr lang="en-US" sz="3100" dirty="0"/>
              <a:t>Planning Strategies for the Current Economy</a:t>
            </a:r>
          </a:p>
          <a:p>
            <a:pPr marL="344488" lvl="1" indent="-344488">
              <a:spcBef>
                <a:spcPts val="600"/>
              </a:spcBef>
              <a:spcAft>
                <a:spcPts val="600"/>
              </a:spcAft>
            </a:pPr>
            <a:r>
              <a:rPr lang="en-US" sz="3100" b="1" dirty="0"/>
              <a:t>Module Six: </a:t>
            </a:r>
            <a:r>
              <a:rPr lang="en-US" sz="3100" dirty="0"/>
              <a:t>Estate Planning and Asset Protection Strategies</a:t>
            </a:r>
          </a:p>
          <a:p>
            <a:pPr marL="344488" lvl="1" indent="-344488">
              <a:spcBef>
                <a:spcPts val="600"/>
              </a:spcBef>
              <a:spcAft>
                <a:spcPts val="600"/>
              </a:spcAft>
            </a:pPr>
            <a:r>
              <a:rPr lang="en-US" sz="3100" b="1" dirty="0"/>
              <a:t>Module Seven: </a:t>
            </a:r>
            <a:r>
              <a:rPr lang="en-US" sz="3100" dirty="0"/>
              <a:t>Investing For and In Retirement</a:t>
            </a:r>
          </a:p>
        </p:txBody>
      </p:sp>
    </p:spTree>
    <p:extLst>
      <p:ext uri="{BB962C8B-B14F-4D97-AF65-F5344CB8AC3E}">
        <p14:creationId xmlns:p14="http://schemas.microsoft.com/office/powerpoint/2010/main" val="6168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844675"/>
          </a:xfrm>
        </p:spPr>
        <p:txBody>
          <a:bodyPr>
            <a:normAutofit/>
          </a:bodyPr>
          <a:lstStyle/>
          <a:p>
            <a:r>
              <a:rPr lang="en-US" dirty="0"/>
              <a:t>Essential Concept Vital to Retirement Planning in Today’s Environment</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2362200"/>
            <a:ext cx="8991600" cy="4095750"/>
          </a:xfrm>
        </p:spPr>
        <p:txBody>
          <a:bodyPr>
            <a:normAutofit/>
          </a:bodyPr>
          <a:lstStyle/>
          <a:p>
            <a:r>
              <a:rPr lang="en-US" dirty="0"/>
              <a:t>Presently, currency and money are NOT the same thing.</a:t>
            </a:r>
          </a:p>
          <a:p>
            <a:r>
              <a:rPr lang="en-US" dirty="0"/>
              <a:t>This skews economic data, financial markets and the investing environment.</a:t>
            </a:r>
          </a:p>
        </p:txBody>
      </p:sp>
    </p:spTree>
    <p:extLst>
      <p:ext uri="{BB962C8B-B14F-4D97-AF65-F5344CB8AC3E}">
        <p14:creationId xmlns:p14="http://schemas.microsoft.com/office/powerpoint/2010/main" val="298939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a:bodyPr>
          <a:lstStyle/>
          <a:p>
            <a:r>
              <a:rPr lang="en-US" dirty="0"/>
              <a:t>Stable Asset Bucket Objectives</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11430000" cy="4476750"/>
          </a:xfrm>
        </p:spPr>
        <p:txBody>
          <a:bodyPr>
            <a:normAutofit/>
          </a:bodyPr>
          <a:lstStyle/>
          <a:p>
            <a:r>
              <a:rPr lang="en-US" dirty="0"/>
              <a:t>Protect assets from deflationary fallout</a:t>
            </a:r>
          </a:p>
          <a:p>
            <a:r>
              <a:rPr lang="en-US" dirty="0"/>
              <a:t>Provide an income source that is stable</a:t>
            </a:r>
          </a:p>
          <a:p>
            <a:r>
              <a:rPr lang="en-US" dirty="0"/>
              <a:t>As tax-favored as possible</a:t>
            </a:r>
          </a:p>
          <a:p>
            <a:endParaRPr lang="en-US" dirty="0"/>
          </a:p>
        </p:txBody>
      </p:sp>
    </p:spTree>
    <p:extLst>
      <p:ext uri="{BB962C8B-B14F-4D97-AF65-F5344CB8AC3E}">
        <p14:creationId xmlns:p14="http://schemas.microsoft.com/office/powerpoint/2010/main" val="404424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a:bodyPr>
          <a:lstStyle/>
          <a:p>
            <a:r>
              <a:rPr lang="en-US" dirty="0"/>
              <a:t>Inflation Protection Asset Bucket Objectives</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9753600" cy="4476750"/>
          </a:xfrm>
        </p:spPr>
        <p:txBody>
          <a:bodyPr>
            <a:normAutofit/>
          </a:bodyPr>
          <a:lstStyle/>
          <a:p>
            <a:r>
              <a:rPr lang="en-US" dirty="0"/>
              <a:t>100% Liquid</a:t>
            </a:r>
          </a:p>
          <a:p>
            <a:r>
              <a:rPr lang="en-US" dirty="0"/>
              <a:t>Contingency Assets; i.e. decline in purchasing power, large medical expense, major purchase, other emergency</a:t>
            </a:r>
          </a:p>
          <a:p>
            <a:r>
              <a:rPr lang="en-US" dirty="0"/>
              <a:t>As tax-favored as possible</a:t>
            </a:r>
          </a:p>
          <a:p>
            <a:endParaRPr lang="en-US" dirty="0"/>
          </a:p>
        </p:txBody>
      </p:sp>
    </p:spTree>
    <p:extLst>
      <p:ext uri="{BB962C8B-B14F-4D97-AF65-F5344CB8AC3E}">
        <p14:creationId xmlns:p14="http://schemas.microsoft.com/office/powerpoint/2010/main" val="31714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Designing the Revenue Sourcing™ Income Map</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485900"/>
            <a:ext cx="11430000" cy="4972050"/>
          </a:xfrm>
        </p:spPr>
        <p:txBody>
          <a:bodyPr>
            <a:normAutofit fontScale="92500"/>
          </a:bodyPr>
          <a:lstStyle/>
          <a:p>
            <a:r>
              <a:rPr lang="en-US" dirty="0"/>
              <a:t>Determine level of income desired</a:t>
            </a:r>
          </a:p>
          <a:p>
            <a:r>
              <a:rPr lang="en-US" dirty="0"/>
              <a:t>Determine most favorable Social Security collection option</a:t>
            </a:r>
          </a:p>
          <a:p>
            <a:r>
              <a:rPr lang="en-US" dirty="0"/>
              <a:t>If applicable, determine most favorable pension collection option</a:t>
            </a:r>
          </a:p>
          <a:p>
            <a:r>
              <a:rPr lang="en-US" dirty="0"/>
              <a:t>Determine level of income needed from investments</a:t>
            </a:r>
          </a:p>
          <a:p>
            <a:r>
              <a:rPr lang="en-US" dirty="0"/>
              <a:t>Analyze Feasibility</a:t>
            </a:r>
          </a:p>
        </p:txBody>
      </p:sp>
    </p:spTree>
    <p:extLst>
      <p:ext uri="{BB962C8B-B14F-4D97-AF65-F5344CB8AC3E}">
        <p14:creationId xmlns:p14="http://schemas.microsoft.com/office/powerpoint/2010/main" val="414231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a:bodyPr>
          <a:lstStyle/>
          <a:p>
            <a:r>
              <a:rPr lang="en-US" dirty="0"/>
              <a:t>Determining Level of Income Desired</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8229600" cy="4476750"/>
          </a:xfrm>
        </p:spPr>
        <p:txBody>
          <a:bodyPr>
            <a:normAutofit/>
          </a:bodyPr>
          <a:lstStyle/>
          <a:p>
            <a:r>
              <a:rPr lang="en-US" dirty="0"/>
              <a:t>Start with Current Take Home Pay</a:t>
            </a:r>
          </a:p>
          <a:p>
            <a:r>
              <a:rPr lang="en-US" dirty="0"/>
              <a:t>Track Expenses Over a One-Year Time Frame and Add In Extras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0342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Determine Most Favorable Social Security Collection Options</a:t>
            </a:r>
          </a:p>
        </p:txBody>
      </p:sp>
    </p:spTree>
    <p:extLst>
      <p:ext uri="{BB962C8B-B14F-4D97-AF65-F5344CB8AC3E}">
        <p14:creationId xmlns:p14="http://schemas.microsoft.com/office/powerpoint/2010/main" val="220141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1"/>
            <a:r>
              <a:rPr lang="en-US" dirty="0"/>
              <a:t>Janet is 66 years and 4 months old in 2022, which is her Normal Retirement Age.</a:t>
            </a:r>
          </a:p>
          <a:p>
            <a:pPr lvl="1"/>
            <a:r>
              <a:rPr lang="en-US" dirty="0"/>
              <a:t>She can collect Social Security Benefits of $25,435 annually at her present age.</a:t>
            </a:r>
          </a:p>
        </p:txBody>
      </p:sp>
      <p:pic>
        <p:nvPicPr>
          <p:cNvPr id="7" name="Picture Placeholder 6">
            <a:extLst>
              <a:ext uri="{FF2B5EF4-FFF2-40B4-BE49-F238E27FC236}">
                <a16:creationId xmlns:a16="http://schemas.microsoft.com/office/drawing/2014/main" id="{42CC0732-57AB-43E0-8651-6C4995BECD34}"/>
              </a:ext>
            </a:extLst>
          </p:cNvPr>
          <p:cNvPicPr>
            <a:picLocks noGrp="1" noChangeAspect="1"/>
          </p:cNvPicPr>
          <p:nvPr>
            <p:ph type="pic" sz="quarter" idx="12"/>
          </p:nvPr>
        </p:nvPicPr>
        <p:blipFill>
          <a:blip r:embed="rId2"/>
          <a:srcRect t="9" b="9"/>
          <a:stretch>
            <a:fillRect/>
          </a:stretch>
        </p:blipFill>
        <p:spPr/>
      </p:pic>
      <p:sp>
        <p:nvSpPr>
          <p:cNvPr id="2" name="Title 1"/>
          <p:cNvSpPr>
            <a:spLocks noGrp="1"/>
          </p:cNvSpPr>
          <p:nvPr>
            <p:ph type="title"/>
          </p:nvPr>
        </p:nvSpPr>
        <p:spPr/>
        <p:txBody>
          <a:bodyPr/>
          <a:lstStyle/>
          <a:p>
            <a:r>
              <a:rPr lang="en-US" dirty="0"/>
              <a:t>Remember Janet?</a:t>
            </a:r>
          </a:p>
        </p:txBody>
      </p:sp>
    </p:spTree>
    <p:extLst>
      <p:ext uri="{BB962C8B-B14F-4D97-AF65-F5344CB8AC3E}">
        <p14:creationId xmlns:p14="http://schemas.microsoft.com/office/powerpoint/2010/main" val="231642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2324100"/>
          </a:xfrm>
        </p:spPr>
        <p:txBody>
          <a:bodyPr>
            <a:normAutofit/>
          </a:bodyPr>
          <a:lstStyle/>
          <a:p>
            <a:r>
              <a:rPr lang="en-US" sz="3200" dirty="0"/>
              <a:t>If Janet were to wait to collect Social Security Benefits until the following ages here is what her corresponding benefit might be:</a:t>
            </a:r>
          </a:p>
        </p:txBody>
      </p:sp>
      <p:graphicFrame>
        <p:nvGraphicFramePr>
          <p:cNvPr id="4" name="Table 3"/>
          <p:cNvGraphicFramePr>
            <a:graphicFrameLocks noGrp="1"/>
          </p:cNvGraphicFramePr>
          <p:nvPr/>
        </p:nvGraphicFramePr>
        <p:xfrm>
          <a:off x="381000" y="2667000"/>
          <a:ext cx="5715000" cy="3161855"/>
        </p:xfrm>
        <a:graphic>
          <a:graphicData uri="http://schemas.openxmlformats.org/drawingml/2006/table">
            <a:tbl>
              <a:tblPr firstRow="1" bandRow="1">
                <a:tableStyleId>{68D230F3-CF80-4859-8CE7-A43EE81993B5}</a:tableStyleId>
              </a:tblPr>
              <a:tblGrid>
                <a:gridCol w="2038874">
                  <a:extLst>
                    <a:ext uri="{9D8B030D-6E8A-4147-A177-3AD203B41FA5}">
                      <a16:colId xmlns:a16="http://schemas.microsoft.com/office/drawing/2014/main" val="20000"/>
                    </a:ext>
                  </a:extLst>
                </a:gridCol>
                <a:gridCol w="3676126">
                  <a:extLst>
                    <a:ext uri="{9D8B030D-6E8A-4147-A177-3AD203B41FA5}">
                      <a16:colId xmlns:a16="http://schemas.microsoft.com/office/drawing/2014/main" val="20001"/>
                    </a:ext>
                  </a:extLst>
                </a:gridCol>
              </a:tblGrid>
              <a:tr h="632371">
                <a:tc>
                  <a:txBody>
                    <a:bodyPr/>
                    <a:lstStyle/>
                    <a:p>
                      <a:pPr algn="l"/>
                      <a:r>
                        <a:rPr lang="en-US" sz="2400" dirty="0"/>
                        <a:t>Age</a:t>
                      </a:r>
                    </a:p>
                  </a:txBody>
                  <a:tcPr anchor="ctr"/>
                </a:tc>
                <a:tc>
                  <a:txBody>
                    <a:bodyPr/>
                    <a:lstStyle/>
                    <a:p>
                      <a:pPr algn="l"/>
                      <a:r>
                        <a:rPr lang="en-US" sz="2400" dirty="0"/>
                        <a:t>Annual Benefit</a:t>
                      </a:r>
                    </a:p>
                  </a:txBody>
                  <a:tcPr anchor="ctr"/>
                </a:tc>
                <a:extLst>
                  <a:ext uri="{0D108BD9-81ED-4DB2-BD59-A6C34878D82A}">
                    <a16:rowId xmlns:a16="http://schemas.microsoft.com/office/drawing/2014/main" val="10000"/>
                  </a:ext>
                </a:extLst>
              </a:tr>
              <a:tr h="632371">
                <a:tc>
                  <a:txBody>
                    <a:bodyPr/>
                    <a:lstStyle/>
                    <a:p>
                      <a:pPr algn="l"/>
                      <a:r>
                        <a:rPr lang="en-US" sz="2400" dirty="0"/>
                        <a:t>67</a:t>
                      </a:r>
                    </a:p>
                  </a:txBody>
                  <a:tcPr anchor="ctr"/>
                </a:tc>
                <a:tc>
                  <a:txBody>
                    <a:bodyPr/>
                    <a:lstStyle/>
                    <a:p>
                      <a:pPr algn="l"/>
                      <a:r>
                        <a:rPr lang="en-US" sz="2400" dirty="0"/>
                        <a:t>$27,139</a:t>
                      </a:r>
                    </a:p>
                  </a:txBody>
                  <a:tcPr anchor="ctr"/>
                </a:tc>
                <a:extLst>
                  <a:ext uri="{0D108BD9-81ED-4DB2-BD59-A6C34878D82A}">
                    <a16:rowId xmlns:a16="http://schemas.microsoft.com/office/drawing/2014/main" val="10001"/>
                  </a:ext>
                </a:extLst>
              </a:tr>
              <a:tr h="632371">
                <a:tc>
                  <a:txBody>
                    <a:bodyPr/>
                    <a:lstStyle/>
                    <a:p>
                      <a:pPr algn="l"/>
                      <a:r>
                        <a:rPr lang="en-US" sz="2400" dirty="0"/>
                        <a:t>68</a:t>
                      </a:r>
                    </a:p>
                  </a:txBody>
                  <a:tcPr anchor="ctr"/>
                </a:tc>
                <a:tc>
                  <a:txBody>
                    <a:bodyPr/>
                    <a:lstStyle/>
                    <a:p>
                      <a:pPr algn="l"/>
                      <a:r>
                        <a:rPr lang="en-US" sz="2400" dirty="0"/>
                        <a:t>$28,957</a:t>
                      </a:r>
                    </a:p>
                  </a:txBody>
                  <a:tcPr anchor="ctr"/>
                </a:tc>
                <a:extLst>
                  <a:ext uri="{0D108BD9-81ED-4DB2-BD59-A6C34878D82A}">
                    <a16:rowId xmlns:a16="http://schemas.microsoft.com/office/drawing/2014/main" val="10002"/>
                  </a:ext>
                </a:extLst>
              </a:tr>
              <a:tr h="632371">
                <a:tc>
                  <a:txBody>
                    <a:bodyPr/>
                    <a:lstStyle/>
                    <a:p>
                      <a:pPr algn="l"/>
                      <a:r>
                        <a:rPr lang="en-US" sz="2400" dirty="0"/>
                        <a:t>69</a:t>
                      </a:r>
                    </a:p>
                  </a:txBody>
                  <a:tcPr anchor="ctr"/>
                </a:tc>
                <a:tc>
                  <a:txBody>
                    <a:bodyPr/>
                    <a:lstStyle/>
                    <a:p>
                      <a:pPr algn="l"/>
                      <a:r>
                        <a:rPr lang="en-US" sz="2400" dirty="0"/>
                        <a:t>$31,139</a:t>
                      </a:r>
                    </a:p>
                  </a:txBody>
                  <a:tcPr anchor="ctr"/>
                </a:tc>
                <a:extLst>
                  <a:ext uri="{0D108BD9-81ED-4DB2-BD59-A6C34878D82A}">
                    <a16:rowId xmlns:a16="http://schemas.microsoft.com/office/drawing/2014/main" val="10003"/>
                  </a:ext>
                </a:extLst>
              </a:tr>
              <a:tr h="632371">
                <a:tc>
                  <a:txBody>
                    <a:bodyPr/>
                    <a:lstStyle/>
                    <a:p>
                      <a:pPr algn="l"/>
                      <a:r>
                        <a:rPr lang="en-US" sz="2400" dirty="0"/>
                        <a:t>70</a:t>
                      </a:r>
                    </a:p>
                  </a:txBody>
                  <a:tcPr anchor="ctr"/>
                </a:tc>
                <a:tc>
                  <a:txBody>
                    <a:bodyPr/>
                    <a:lstStyle/>
                    <a:p>
                      <a:pPr algn="l"/>
                      <a:r>
                        <a:rPr lang="en-US" sz="2400" dirty="0"/>
                        <a:t>$33,321</a:t>
                      </a:r>
                    </a:p>
                  </a:txBody>
                  <a:tcPr anchor="ct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9E4D96EE-3623-47DA-AE7B-87E4F4C89335}"/>
              </a:ext>
            </a:extLst>
          </p:cNvPr>
          <p:cNvSpPr/>
          <p:nvPr/>
        </p:nvSpPr>
        <p:spPr>
          <a:xfrm>
            <a:off x="381000" y="6096000"/>
            <a:ext cx="5634876" cy="369332"/>
          </a:xfrm>
          <a:prstGeom prst="rect">
            <a:avLst/>
          </a:prstGeom>
        </p:spPr>
        <p:txBody>
          <a:bodyPr wrap="none">
            <a:spAutoFit/>
          </a:bodyPr>
          <a:lstStyle/>
          <a:p>
            <a:r>
              <a:rPr lang="en-US" dirty="0"/>
              <a:t>Assumes no adjustment for a cost of living increase.</a:t>
            </a:r>
          </a:p>
        </p:txBody>
      </p:sp>
      <p:pic>
        <p:nvPicPr>
          <p:cNvPr id="8" name="Picture Placeholder 6">
            <a:extLst>
              <a:ext uri="{FF2B5EF4-FFF2-40B4-BE49-F238E27FC236}">
                <a16:creationId xmlns:a16="http://schemas.microsoft.com/office/drawing/2014/main" id="{3D18FF6E-2F3B-4255-8FD6-380F0102A13C}"/>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178636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342900"/>
            <a:ext cx="6515100" cy="3924300"/>
          </a:xfrm>
        </p:spPr>
        <p:txBody>
          <a:bodyPr>
            <a:normAutofit/>
          </a:bodyPr>
          <a:lstStyle/>
          <a:p>
            <a:r>
              <a:rPr lang="en-US" sz="3200" dirty="0"/>
              <a:t>Let’s assume Janet lives to age 85 and compare total benefits collected based on a collection start date of age 66 </a:t>
            </a:r>
            <a:r>
              <a:rPr lang="en-US" sz="3200" dirty="0" err="1"/>
              <a:t>yrs</a:t>
            </a:r>
            <a:r>
              <a:rPr lang="en-US" sz="3200" dirty="0"/>
              <a:t> and 4 months and a collection start date of age 70.</a:t>
            </a:r>
          </a:p>
        </p:txBody>
      </p:sp>
      <p:pic>
        <p:nvPicPr>
          <p:cNvPr id="8" name="Picture Placeholder 6">
            <a:extLst>
              <a:ext uri="{FF2B5EF4-FFF2-40B4-BE49-F238E27FC236}">
                <a16:creationId xmlns:a16="http://schemas.microsoft.com/office/drawing/2014/main" id="{0BA5AA35-D6C4-4700-AD27-E7D016D3DF62}"/>
              </a:ext>
            </a:extLst>
          </p:cNvPr>
          <p:cNvPicPr>
            <a:picLocks noGrp="1" noChangeAspect="1"/>
          </p:cNvPicPr>
          <p:nvPr>
            <p:ph type="pic" sz="quarter" idx="12"/>
          </p:nvPr>
        </p:nvPicPr>
        <p:blipFill>
          <a:blip r:embed="rId2"/>
          <a:srcRect t="9" b="9"/>
          <a:stretch>
            <a:fillRect/>
          </a:stretch>
        </p:blipFill>
        <p:spPr/>
      </p:pic>
      <p:sp>
        <p:nvSpPr>
          <p:cNvPr id="6" name="Rectangle: Rounded Corners 5">
            <a:extLst>
              <a:ext uri="{FF2B5EF4-FFF2-40B4-BE49-F238E27FC236}">
                <a16:creationId xmlns:a16="http://schemas.microsoft.com/office/drawing/2014/main" id="{255DDFBF-7CF5-48D1-BC8F-0C90C8A0DFC7}"/>
              </a:ext>
            </a:extLst>
          </p:cNvPr>
          <p:cNvSpPr/>
          <p:nvPr/>
        </p:nvSpPr>
        <p:spPr>
          <a:xfrm>
            <a:off x="4495800" y="3607358"/>
            <a:ext cx="3827718" cy="3479242"/>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Total Benefits Collected</a:t>
            </a:r>
            <a:br>
              <a:rPr lang="en-US" sz="2400" dirty="0"/>
            </a:br>
            <a:r>
              <a:rPr lang="en-US" sz="2400" dirty="0"/>
              <a:t>if starting at age 70:</a:t>
            </a:r>
          </a:p>
          <a:p>
            <a:pPr algn="ctr">
              <a:spcAft>
                <a:spcPts val="600"/>
              </a:spcAft>
            </a:pPr>
            <a:r>
              <a:rPr lang="en-US" sz="4400" b="1" dirty="0"/>
              <a:t>$499,815</a:t>
            </a:r>
          </a:p>
        </p:txBody>
      </p:sp>
      <p:sp>
        <p:nvSpPr>
          <p:cNvPr id="5" name="Rectangle: Rounded Corners 4">
            <a:extLst>
              <a:ext uri="{FF2B5EF4-FFF2-40B4-BE49-F238E27FC236}">
                <a16:creationId xmlns:a16="http://schemas.microsoft.com/office/drawing/2014/main" id="{1FAD3772-01F3-4936-90F9-96EDE7851B0C}"/>
              </a:ext>
            </a:extLst>
          </p:cNvPr>
          <p:cNvSpPr/>
          <p:nvPr/>
        </p:nvSpPr>
        <p:spPr>
          <a:xfrm>
            <a:off x="366823" y="4672484"/>
            <a:ext cx="3827718" cy="2414116"/>
          </a:xfrm>
          <a:prstGeom prst="roundRect">
            <a:avLst>
              <a:gd name="adj" fmla="val 9900"/>
            </a:avLst>
          </a:prstGeom>
          <a:solidFill>
            <a:schemeClr val="accent3"/>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algn="ctr">
              <a:spcAft>
                <a:spcPts val="600"/>
              </a:spcAft>
            </a:pPr>
            <a:r>
              <a:rPr lang="en-US" sz="2400" dirty="0"/>
              <a:t>Total Benefits Collected</a:t>
            </a:r>
            <a:br>
              <a:rPr lang="en-US" sz="2400" dirty="0"/>
            </a:br>
            <a:r>
              <a:rPr lang="en-US" sz="2400" dirty="0"/>
              <a:t>if starting at age </a:t>
            </a:r>
            <a:br>
              <a:rPr lang="en-US" sz="2400" dirty="0"/>
            </a:br>
            <a:r>
              <a:rPr lang="en-US" sz="2400" dirty="0"/>
              <a:t>66 </a:t>
            </a:r>
            <a:r>
              <a:rPr lang="en-US" sz="2400" dirty="0" err="1"/>
              <a:t>yrs</a:t>
            </a:r>
            <a:r>
              <a:rPr lang="en-US" sz="2400" dirty="0"/>
              <a:t> and 4 months:</a:t>
            </a:r>
          </a:p>
          <a:p>
            <a:pPr algn="ctr">
              <a:spcAft>
                <a:spcPts val="600"/>
              </a:spcAft>
            </a:pPr>
            <a:r>
              <a:rPr lang="en-US" sz="4400" b="1" dirty="0"/>
              <a:t>$479,120</a:t>
            </a:r>
          </a:p>
        </p:txBody>
      </p:sp>
    </p:spTree>
    <p:extLst>
      <p:ext uri="{BB962C8B-B14F-4D97-AF65-F5344CB8AC3E}">
        <p14:creationId xmlns:p14="http://schemas.microsoft.com/office/powerpoint/2010/main" val="237028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42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FF0B2AA-A23D-4BDA-B492-695B7C111846}"/>
              </a:ext>
            </a:extLst>
          </p:cNvPr>
          <p:cNvSpPr/>
          <p:nvPr/>
        </p:nvSpPr>
        <p:spPr>
          <a:xfrm>
            <a:off x="1376966" y="797"/>
            <a:ext cx="9438068" cy="6856407"/>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2" descr="Graphical user interface, table&#10;&#10;Description automatically generated">
            <a:extLst>
              <a:ext uri="{FF2B5EF4-FFF2-40B4-BE49-F238E27FC236}">
                <a16:creationId xmlns:a16="http://schemas.microsoft.com/office/drawing/2014/main" id="{21AE1921-909A-4EB1-BABE-76F276257EEE}"/>
              </a:ext>
            </a:extLst>
          </p:cNvPr>
          <p:cNvPicPr>
            <a:picLocks noChangeAspect="1"/>
          </p:cNvPicPr>
          <p:nvPr/>
        </p:nvPicPr>
        <p:blipFill rotWithShape="1">
          <a:blip r:embed="rId2">
            <a:extLst>
              <a:ext uri="{28A0092B-C50C-407E-A947-70E740481C1C}">
                <a14:useLocalDpi xmlns:a14="http://schemas.microsoft.com/office/drawing/2010/main" val="0"/>
              </a:ext>
            </a:extLst>
          </a:blip>
          <a:srcRect t="5000"/>
          <a:stretch/>
        </p:blipFill>
        <p:spPr>
          <a:xfrm>
            <a:off x="1725233" y="342900"/>
            <a:ext cx="8741535" cy="6515100"/>
          </a:xfrm>
          <a:prstGeom prst="rect">
            <a:avLst/>
          </a:prstGeom>
          <a:noFill/>
          <a:ln>
            <a:noFill/>
          </a:ln>
          <a:effectLst/>
        </p:spPr>
      </p:pic>
      <p:sp>
        <p:nvSpPr>
          <p:cNvPr id="27" name="TextBox 26">
            <a:extLst>
              <a:ext uri="{FF2B5EF4-FFF2-40B4-BE49-F238E27FC236}">
                <a16:creationId xmlns:a16="http://schemas.microsoft.com/office/drawing/2014/main" id="{CDD6B831-BB14-40DF-91D7-63DE366AEB38}"/>
              </a:ext>
            </a:extLst>
          </p:cNvPr>
          <p:cNvSpPr txBox="1"/>
          <p:nvPr/>
        </p:nvSpPr>
        <p:spPr>
          <a:xfrm>
            <a:off x="2747211" y="158234"/>
            <a:ext cx="6697578" cy="369332"/>
          </a:xfrm>
          <a:prstGeom prst="rect">
            <a:avLst/>
          </a:prstGeom>
          <a:solidFill>
            <a:schemeClr val="bg1"/>
          </a:solidFill>
        </p:spPr>
        <p:txBody>
          <a:bodyPr wrap="square" rtlCol="0">
            <a:spAutoFit/>
          </a:bodyPr>
          <a:lstStyle/>
          <a:p>
            <a:pPr algn="ctr"/>
            <a:r>
              <a:rPr lang="en-US" b="1" dirty="0"/>
              <a:t>Income Plan: Retirement July 2019 – SS@62 – $96,000  </a:t>
            </a:r>
          </a:p>
        </p:txBody>
      </p:sp>
    </p:spTree>
    <p:extLst>
      <p:ext uri="{BB962C8B-B14F-4D97-AF65-F5344CB8AC3E}">
        <p14:creationId xmlns:p14="http://schemas.microsoft.com/office/powerpoint/2010/main" val="41617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7BA0CD-53CC-4C45-BD5A-24850F32C83B}"/>
              </a:ext>
            </a:extLst>
          </p:cNvPr>
          <p:cNvSpPr/>
          <p:nvPr/>
        </p:nvSpPr>
        <p:spPr>
          <a:xfrm>
            <a:off x="1376966" y="797"/>
            <a:ext cx="9438068" cy="6856407"/>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Graphical user interface, application, table&#10;&#10;Description automatically generated">
            <a:extLst>
              <a:ext uri="{FF2B5EF4-FFF2-40B4-BE49-F238E27FC236}">
                <a16:creationId xmlns:a16="http://schemas.microsoft.com/office/drawing/2014/main" id="{E8B44996-C374-4F97-95E2-D228AF84C626}"/>
              </a:ext>
            </a:extLst>
          </p:cNvPr>
          <p:cNvPicPr>
            <a:picLocks noChangeAspect="1"/>
          </p:cNvPicPr>
          <p:nvPr/>
        </p:nvPicPr>
        <p:blipFill rotWithShape="1">
          <a:blip r:embed="rId2">
            <a:extLst>
              <a:ext uri="{28A0092B-C50C-407E-A947-70E740481C1C}">
                <a14:useLocalDpi xmlns:a14="http://schemas.microsoft.com/office/drawing/2010/main" val="0"/>
              </a:ext>
            </a:extLst>
          </a:blip>
          <a:srcRect t="3849"/>
          <a:stretch/>
        </p:blipFill>
        <p:spPr>
          <a:xfrm>
            <a:off x="1662118" y="285134"/>
            <a:ext cx="8810497" cy="6521805"/>
          </a:xfrm>
          <a:prstGeom prst="rect">
            <a:avLst/>
          </a:prstGeom>
          <a:noFill/>
          <a:ln>
            <a:noFill/>
          </a:ln>
          <a:effectLst/>
        </p:spPr>
      </p:pic>
      <p:sp>
        <p:nvSpPr>
          <p:cNvPr id="16" name="TextBox 15">
            <a:extLst>
              <a:ext uri="{FF2B5EF4-FFF2-40B4-BE49-F238E27FC236}">
                <a16:creationId xmlns:a16="http://schemas.microsoft.com/office/drawing/2014/main" id="{C4EE5B94-8490-41B0-80C5-D7E64F26E728}"/>
              </a:ext>
            </a:extLst>
          </p:cNvPr>
          <p:cNvSpPr txBox="1"/>
          <p:nvPr/>
        </p:nvSpPr>
        <p:spPr>
          <a:xfrm>
            <a:off x="2747211" y="158234"/>
            <a:ext cx="6697578" cy="369332"/>
          </a:xfrm>
          <a:prstGeom prst="rect">
            <a:avLst/>
          </a:prstGeom>
          <a:solidFill>
            <a:schemeClr val="bg1"/>
          </a:solidFill>
        </p:spPr>
        <p:txBody>
          <a:bodyPr wrap="square" rtlCol="0">
            <a:spAutoFit/>
          </a:bodyPr>
          <a:lstStyle/>
          <a:p>
            <a:pPr algn="ctr"/>
            <a:r>
              <a:rPr lang="en-US" b="1" dirty="0"/>
              <a:t>Income Plan: Retirement July 2019 – SS@67 – $96,000  </a:t>
            </a:r>
          </a:p>
        </p:txBody>
      </p:sp>
    </p:spTree>
    <p:extLst>
      <p:ext uri="{BB962C8B-B14F-4D97-AF65-F5344CB8AC3E}">
        <p14:creationId xmlns:p14="http://schemas.microsoft.com/office/powerpoint/2010/main" val="282005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a:t>The Current Monetary Policy</a:t>
            </a:r>
            <a:endParaRPr lang="en-US" dirty="0"/>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1120775"/>
          </a:xfrm>
        </p:spPr>
        <p:txBody>
          <a:bodyPr>
            <a:normAutofit/>
          </a:bodyPr>
          <a:lstStyle/>
          <a:p>
            <a:r>
              <a:rPr lang="en-US" b="1" dirty="0"/>
              <a:t>IMPORTANT CONCEPT: </a:t>
            </a:r>
            <a:r>
              <a:rPr lang="en-US" dirty="0"/>
              <a:t>SINCE 1971……….</a:t>
            </a:r>
          </a:p>
        </p:txBody>
      </p:sp>
      <p:sp>
        <p:nvSpPr>
          <p:cNvPr id="9" name="TextBox 8">
            <a:extLst>
              <a:ext uri="{FF2B5EF4-FFF2-40B4-BE49-F238E27FC236}">
                <a16:creationId xmlns:a16="http://schemas.microsoft.com/office/drawing/2014/main" id="{D9433AD0-34B4-4906-AB9E-1A3ED93AB2F2}"/>
              </a:ext>
            </a:extLst>
          </p:cNvPr>
          <p:cNvSpPr txBox="1"/>
          <p:nvPr/>
        </p:nvSpPr>
        <p:spPr>
          <a:xfrm>
            <a:off x="381000" y="2498726"/>
            <a:ext cx="11430000" cy="3505200"/>
          </a:xfrm>
          <a:prstGeom prst="rect">
            <a:avLst/>
          </a:prstGeom>
          <a:solidFill>
            <a:srgbClr val="C00000"/>
          </a:solidFill>
        </p:spPr>
        <p:txBody>
          <a:bodyPr wrap="square" anchor="ctr">
            <a:noAutofit/>
          </a:bodyPr>
          <a:lstStyle/>
          <a:p>
            <a:pPr algn="ctr"/>
            <a:r>
              <a:rPr lang="en-US" sz="8000" b="1" dirty="0">
                <a:solidFill>
                  <a:schemeClr val="bg1"/>
                </a:solidFill>
              </a:rPr>
              <a:t>Today’s Currency</a:t>
            </a:r>
            <a:br>
              <a:rPr lang="en-US" sz="8000" b="1" dirty="0">
                <a:solidFill>
                  <a:schemeClr val="bg1"/>
                </a:solidFill>
              </a:rPr>
            </a:br>
            <a:r>
              <a:rPr lang="en-US" sz="8000" b="1" dirty="0">
                <a:solidFill>
                  <a:schemeClr val="bg1"/>
                </a:solidFill>
              </a:rPr>
              <a:t>is Debt.</a:t>
            </a:r>
          </a:p>
        </p:txBody>
      </p:sp>
    </p:spTree>
    <p:extLst>
      <p:ext uri="{BB962C8B-B14F-4D97-AF65-F5344CB8AC3E}">
        <p14:creationId xmlns:p14="http://schemas.microsoft.com/office/powerpoint/2010/main" val="1062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63F632-76A9-4C53-98CA-B31A4BAFBDBD}"/>
              </a:ext>
            </a:extLst>
          </p:cNvPr>
          <p:cNvSpPr/>
          <p:nvPr/>
        </p:nvSpPr>
        <p:spPr>
          <a:xfrm>
            <a:off x="1376966" y="797"/>
            <a:ext cx="9438068" cy="6856407"/>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2" descr="Graphical user interface, application, table&#10;&#10;Description automatically generated">
            <a:extLst>
              <a:ext uri="{FF2B5EF4-FFF2-40B4-BE49-F238E27FC236}">
                <a16:creationId xmlns:a16="http://schemas.microsoft.com/office/drawing/2014/main" id="{16528458-128F-489E-BE23-45C64DBB22B8}"/>
              </a:ext>
            </a:extLst>
          </p:cNvPr>
          <p:cNvPicPr>
            <a:picLocks noChangeAspect="1"/>
          </p:cNvPicPr>
          <p:nvPr/>
        </p:nvPicPr>
        <p:blipFill rotWithShape="1">
          <a:blip r:embed="rId2">
            <a:extLst>
              <a:ext uri="{28A0092B-C50C-407E-A947-70E740481C1C}">
                <a14:useLocalDpi xmlns:a14="http://schemas.microsoft.com/office/drawing/2010/main" val="0"/>
              </a:ext>
            </a:extLst>
          </a:blip>
          <a:srcRect t="4257"/>
          <a:stretch/>
        </p:blipFill>
        <p:spPr>
          <a:xfrm>
            <a:off x="1506948" y="265470"/>
            <a:ext cx="8957852" cy="6542211"/>
          </a:xfrm>
          <a:prstGeom prst="rect">
            <a:avLst/>
          </a:prstGeom>
          <a:noFill/>
          <a:ln>
            <a:noFill/>
          </a:ln>
          <a:effectLst/>
        </p:spPr>
      </p:pic>
      <p:sp>
        <p:nvSpPr>
          <p:cNvPr id="15" name="TextBox 14">
            <a:extLst>
              <a:ext uri="{FF2B5EF4-FFF2-40B4-BE49-F238E27FC236}">
                <a16:creationId xmlns:a16="http://schemas.microsoft.com/office/drawing/2014/main" id="{42023681-F438-4E7B-BED4-70508F751300}"/>
              </a:ext>
            </a:extLst>
          </p:cNvPr>
          <p:cNvSpPr txBox="1"/>
          <p:nvPr/>
        </p:nvSpPr>
        <p:spPr>
          <a:xfrm>
            <a:off x="2747211" y="158234"/>
            <a:ext cx="6697578" cy="369332"/>
          </a:xfrm>
          <a:prstGeom prst="rect">
            <a:avLst/>
          </a:prstGeom>
          <a:solidFill>
            <a:schemeClr val="bg1"/>
          </a:solidFill>
        </p:spPr>
        <p:txBody>
          <a:bodyPr wrap="square" rtlCol="0">
            <a:spAutoFit/>
          </a:bodyPr>
          <a:lstStyle/>
          <a:p>
            <a:pPr algn="ctr"/>
            <a:r>
              <a:rPr lang="en-US" b="1" dirty="0"/>
              <a:t>Income Plan: Retirement July 2019 – SS@70 – $96,000  </a:t>
            </a:r>
          </a:p>
        </p:txBody>
      </p:sp>
    </p:spTree>
    <p:extLst>
      <p:ext uri="{BB962C8B-B14F-4D97-AF65-F5344CB8AC3E}">
        <p14:creationId xmlns:p14="http://schemas.microsoft.com/office/powerpoint/2010/main" val="1078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5B57FF-934E-43DA-9F3C-24031107260F}"/>
              </a:ext>
            </a:extLst>
          </p:cNvPr>
          <p:cNvSpPr>
            <a:spLocks noGrp="1"/>
          </p:cNvSpPr>
          <p:nvPr>
            <p:ph type="body" sz="quarter" idx="11"/>
          </p:nvPr>
        </p:nvSpPr>
        <p:spPr>
          <a:xfrm>
            <a:off x="381000" y="342900"/>
            <a:ext cx="6515100" cy="6115050"/>
          </a:xfrm>
        </p:spPr>
        <p:txBody>
          <a:bodyPr>
            <a:normAutofit/>
          </a:bodyPr>
          <a:lstStyle/>
          <a:p>
            <a:r>
              <a:rPr lang="en-US" dirty="0"/>
              <a:t>Based on our 4% growth assumptions, in the context </a:t>
            </a:r>
            <a:br>
              <a:rPr lang="en-US" dirty="0"/>
            </a:br>
            <a:r>
              <a:rPr lang="en-US" dirty="0"/>
              <a:t>of this income model, at age 78, collecting Social Security is a better choice than collecting </a:t>
            </a:r>
            <a:br>
              <a:rPr lang="en-US" dirty="0"/>
            </a:br>
            <a:r>
              <a:rPr lang="en-US" dirty="0"/>
              <a:t>at age 62.</a:t>
            </a:r>
          </a:p>
          <a:p>
            <a:r>
              <a:rPr lang="en-US" dirty="0"/>
              <a:t>Collecting Social Security at age 70 may not be the best choice.</a:t>
            </a:r>
          </a:p>
        </p:txBody>
      </p:sp>
      <p:grpSp>
        <p:nvGrpSpPr>
          <p:cNvPr id="30" name="Group 29">
            <a:extLst>
              <a:ext uri="{FF2B5EF4-FFF2-40B4-BE49-F238E27FC236}">
                <a16:creationId xmlns:a16="http://schemas.microsoft.com/office/drawing/2014/main" id="{DF1D945B-36E7-4D3F-ADEA-555B6C61E055}"/>
              </a:ext>
            </a:extLst>
          </p:cNvPr>
          <p:cNvGrpSpPr/>
          <p:nvPr/>
        </p:nvGrpSpPr>
        <p:grpSpPr>
          <a:xfrm>
            <a:off x="8030046" y="67570"/>
            <a:ext cx="3171354" cy="6722860"/>
            <a:chOff x="7555640" y="211340"/>
            <a:chExt cx="3171354" cy="6722860"/>
          </a:xfrm>
        </p:grpSpPr>
        <p:sp>
          <p:nvSpPr>
            <p:cNvPr id="21" name="Rectangle 20">
              <a:extLst>
                <a:ext uri="{FF2B5EF4-FFF2-40B4-BE49-F238E27FC236}">
                  <a16:creationId xmlns:a16="http://schemas.microsoft.com/office/drawing/2014/main" id="{2C495DF0-0DDB-43FA-994F-9EC9401A0E4C}"/>
                </a:ext>
              </a:extLst>
            </p:cNvPr>
            <p:cNvSpPr/>
            <p:nvPr/>
          </p:nvSpPr>
          <p:spPr>
            <a:xfrm>
              <a:off x="7555640" y="211340"/>
              <a:ext cx="3171354" cy="6722860"/>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18C1428-BFA4-427E-A937-2A5C99C3C3F9}"/>
                </a:ext>
              </a:extLst>
            </p:cNvPr>
            <p:cNvGrpSpPr>
              <a:grpSpLocks noChangeAspect="1"/>
            </p:cNvGrpSpPr>
            <p:nvPr/>
          </p:nvGrpSpPr>
          <p:grpSpPr>
            <a:xfrm>
              <a:off x="8059537" y="211340"/>
              <a:ext cx="2163560" cy="6675120"/>
              <a:chOff x="8097336" y="1089070"/>
              <a:chExt cx="1857375" cy="5730470"/>
            </a:xfrm>
          </p:grpSpPr>
          <p:grpSp>
            <p:nvGrpSpPr>
              <p:cNvPr id="22" name="Group 21">
                <a:extLst>
                  <a:ext uri="{FF2B5EF4-FFF2-40B4-BE49-F238E27FC236}">
                    <a16:creationId xmlns:a16="http://schemas.microsoft.com/office/drawing/2014/main" id="{F156B386-59B1-4821-9457-40A28798ECCF}"/>
                  </a:ext>
                </a:extLst>
              </p:cNvPr>
              <p:cNvGrpSpPr/>
              <p:nvPr/>
            </p:nvGrpSpPr>
            <p:grpSpPr>
              <a:xfrm>
                <a:off x="8097336" y="1455738"/>
                <a:ext cx="1857375" cy="5363802"/>
                <a:chOff x="9931502" y="1494198"/>
                <a:chExt cx="1857375" cy="5363802"/>
              </a:xfrm>
            </p:grpSpPr>
            <p:pic>
              <p:nvPicPr>
                <p:cNvPr id="23" name="Content Placeholder 2" descr="Graphical user interface, application, table&#10;&#10;Description automatically generated">
                  <a:extLst>
                    <a:ext uri="{FF2B5EF4-FFF2-40B4-BE49-F238E27FC236}">
                      <a16:creationId xmlns:a16="http://schemas.microsoft.com/office/drawing/2014/main" id="{B163B8F8-DA90-46EA-A883-2D7B6253EA42}"/>
                    </a:ext>
                  </a:extLst>
                </p:cNvPr>
                <p:cNvPicPr>
                  <a:picLocks noChangeAspect="1"/>
                </p:cNvPicPr>
                <p:nvPr/>
              </p:nvPicPr>
              <p:blipFill rotWithShape="1">
                <a:blip r:embed="rId2">
                  <a:extLst>
                    <a:ext uri="{28A0092B-C50C-407E-A947-70E740481C1C}">
                      <a14:useLocalDpi xmlns:a14="http://schemas.microsoft.com/office/drawing/2010/main" val="0"/>
                    </a:ext>
                  </a:extLst>
                </a:blip>
                <a:srcRect l="53976" t="22296" r="39112"/>
                <a:stretch/>
              </p:blipFill>
              <p:spPr>
                <a:xfrm>
                  <a:off x="11169752" y="1494198"/>
                  <a:ext cx="619125" cy="5309575"/>
                </a:xfrm>
                <a:prstGeom prst="rect">
                  <a:avLst/>
                </a:prstGeom>
                <a:noFill/>
                <a:ln>
                  <a:noFill/>
                </a:ln>
                <a:effectLst/>
              </p:spPr>
            </p:pic>
            <p:pic>
              <p:nvPicPr>
                <p:cNvPr id="24" name="Content Placeholder 6" descr="Graphical user interface, application, table&#10;&#10;Description automatically generated">
                  <a:extLst>
                    <a:ext uri="{FF2B5EF4-FFF2-40B4-BE49-F238E27FC236}">
                      <a16:creationId xmlns:a16="http://schemas.microsoft.com/office/drawing/2014/main" id="{96BA444C-FB01-45A1-A708-4C8907FB8D62}"/>
                    </a:ext>
                  </a:extLst>
                </p:cNvPr>
                <p:cNvPicPr>
                  <a:picLocks noChangeAspect="1"/>
                </p:cNvPicPr>
                <p:nvPr/>
              </p:nvPicPr>
              <p:blipFill rotWithShape="1">
                <a:blip r:embed="rId3">
                  <a:extLst>
                    <a:ext uri="{28A0092B-C50C-407E-A947-70E740481C1C}">
                      <a14:useLocalDpi xmlns:a14="http://schemas.microsoft.com/office/drawing/2010/main" val="0"/>
                    </a:ext>
                  </a:extLst>
                </a:blip>
                <a:srcRect l="53118" t="21675" r="39855"/>
                <a:stretch/>
              </p:blipFill>
              <p:spPr>
                <a:xfrm>
                  <a:off x="10550627" y="1494198"/>
                  <a:ext cx="619125" cy="5312741"/>
                </a:xfrm>
                <a:prstGeom prst="rect">
                  <a:avLst/>
                </a:prstGeom>
                <a:noFill/>
                <a:ln>
                  <a:noFill/>
                </a:ln>
                <a:effectLst/>
              </p:spPr>
            </p:pic>
            <p:pic>
              <p:nvPicPr>
                <p:cNvPr id="25" name="Content Placeholder 12" descr="Graphical user interface, table&#10;&#10;Description automatically generated">
                  <a:extLst>
                    <a:ext uri="{FF2B5EF4-FFF2-40B4-BE49-F238E27FC236}">
                      <a16:creationId xmlns:a16="http://schemas.microsoft.com/office/drawing/2014/main" id="{E9DEBF4D-3FCA-44D1-BD3B-E1D0F462C23D}"/>
                    </a:ext>
                  </a:extLst>
                </p:cNvPr>
                <p:cNvPicPr>
                  <a:picLocks noChangeAspect="1"/>
                </p:cNvPicPr>
                <p:nvPr/>
              </p:nvPicPr>
              <p:blipFill rotWithShape="1">
                <a:blip r:embed="rId4">
                  <a:extLst>
                    <a:ext uri="{28A0092B-C50C-407E-A947-70E740481C1C}">
                      <a14:useLocalDpi xmlns:a14="http://schemas.microsoft.com/office/drawing/2010/main" val="0"/>
                    </a:ext>
                  </a:extLst>
                </a:blip>
                <a:srcRect l="52815" t="21788" r="40102"/>
                <a:stretch/>
              </p:blipFill>
              <p:spPr>
                <a:xfrm>
                  <a:off x="9931502" y="1494198"/>
                  <a:ext cx="619125" cy="5363802"/>
                </a:xfrm>
                <a:prstGeom prst="rect">
                  <a:avLst/>
                </a:prstGeom>
                <a:noFill/>
                <a:ln>
                  <a:noFill/>
                </a:ln>
                <a:effectLst/>
              </p:spPr>
            </p:pic>
          </p:grpSp>
          <p:sp>
            <p:nvSpPr>
              <p:cNvPr id="26" name="TextBox 25">
                <a:extLst>
                  <a:ext uri="{FF2B5EF4-FFF2-40B4-BE49-F238E27FC236}">
                    <a16:creationId xmlns:a16="http://schemas.microsoft.com/office/drawing/2014/main" id="{A5E304D9-EE68-4E4D-8698-AFA2F6F4F0E8}"/>
                  </a:ext>
                </a:extLst>
              </p:cNvPr>
              <p:cNvSpPr txBox="1"/>
              <p:nvPr/>
            </p:nvSpPr>
            <p:spPr>
              <a:xfrm>
                <a:off x="8126566" y="1089070"/>
                <a:ext cx="560665" cy="369332"/>
              </a:xfrm>
              <a:prstGeom prst="rect">
                <a:avLst/>
              </a:prstGeom>
              <a:noFill/>
            </p:spPr>
            <p:txBody>
              <a:bodyPr wrap="square" rtlCol="0">
                <a:spAutoFit/>
              </a:bodyPr>
              <a:lstStyle/>
              <a:p>
                <a:pPr algn="ctr"/>
                <a:r>
                  <a:rPr lang="en-US" b="1" dirty="0"/>
                  <a:t>62</a:t>
                </a:r>
              </a:p>
            </p:txBody>
          </p:sp>
          <p:sp>
            <p:nvSpPr>
              <p:cNvPr id="27" name="TextBox 26">
                <a:extLst>
                  <a:ext uri="{FF2B5EF4-FFF2-40B4-BE49-F238E27FC236}">
                    <a16:creationId xmlns:a16="http://schemas.microsoft.com/office/drawing/2014/main" id="{25E955FD-0574-4DA9-8523-732D6CFC05FB}"/>
                  </a:ext>
                </a:extLst>
              </p:cNvPr>
              <p:cNvSpPr txBox="1"/>
              <p:nvPr/>
            </p:nvSpPr>
            <p:spPr>
              <a:xfrm>
                <a:off x="8748966" y="1089070"/>
                <a:ext cx="560665" cy="369332"/>
              </a:xfrm>
              <a:prstGeom prst="rect">
                <a:avLst/>
              </a:prstGeom>
              <a:noFill/>
            </p:spPr>
            <p:txBody>
              <a:bodyPr wrap="square" rtlCol="0">
                <a:spAutoFit/>
              </a:bodyPr>
              <a:lstStyle/>
              <a:p>
                <a:pPr algn="ctr"/>
                <a:r>
                  <a:rPr lang="en-US" b="1" dirty="0"/>
                  <a:t>67</a:t>
                </a:r>
              </a:p>
            </p:txBody>
          </p:sp>
          <p:sp>
            <p:nvSpPr>
              <p:cNvPr id="28" name="TextBox 27">
                <a:extLst>
                  <a:ext uri="{FF2B5EF4-FFF2-40B4-BE49-F238E27FC236}">
                    <a16:creationId xmlns:a16="http://schemas.microsoft.com/office/drawing/2014/main" id="{5C5B7FA3-3C90-48BC-8C7E-A51EC1999388}"/>
                  </a:ext>
                </a:extLst>
              </p:cNvPr>
              <p:cNvSpPr txBox="1"/>
              <p:nvPr/>
            </p:nvSpPr>
            <p:spPr>
              <a:xfrm>
                <a:off x="9368091" y="1089070"/>
                <a:ext cx="560665" cy="369332"/>
              </a:xfrm>
              <a:prstGeom prst="rect">
                <a:avLst/>
              </a:prstGeom>
              <a:noFill/>
            </p:spPr>
            <p:txBody>
              <a:bodyPr wrap="square" rtlCol="0">
                <a:spAutoFit/>
              </a:bodyPr>
              <a:lstStyle/>
              <a:p>
                <a:pPr algn="ctr"/>
                <a:r>
                  <a:rPr lang="en-US" b="1" dirty="0"/>
                  <a:t>70</a:t>
                </a:r>
              </a:p>
            </p:txBody>
          </p:sp>
        </p:grpSp>
      </p:grpSp>
    </p:spTree>
    <p:extLst>
      <p:ext uri="{BB962C8B-B14F-4D97-AF65-F5344CB8AC3E}">
        <p14:creationId xmlns:p14="http://schemas.microsoft.com/office/powerpoint/2010/main" val="362873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Designing the Revenue Sourcing™ Allocation Map</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981200"/>
            <a:ext cx="11430000" cy="4476750"/>
          </a:xfrm>
        </p:spPr>
        <p:txBody>
          <a:bodyPr>
            <a:normAutofit/>
          </a:bodyPr>
          <a:lstStyle/>
          <a:p>
            <a:r>
              <a:rPr lang="en-US" dirty="0"/>
              <a:t>When the Income Map has been designed, determine the level of funding needed for stable assets and inflation protection assets</a:t>
            </a:r>
          </a:p>
          <a:p>
            <a:r>
              <a:rPr lang="en-US" dirty="0"/>
              <a:t>Analyze Feasibility</a:t>
            </a:r>
          </a:p>
          <a:p>
            <a:endParaRPr lang="en-US" dirty="0"/>
          </a:p>
          <a:p>
            <a:endParaRPr lang="en-US" dirty="0"/>
          </a:p>
          <a:p>
            <a:endParaRPr lang="en-US" dirty="0"/>
          </a:p>
        </p:txBody>
      </p:sp>
    </p:spTree>
    <p:extLst>
      <p:ext uri="{BB962C8B-B14F-4D97-AF65-F5344CB8AC3E}">
        <p14:creationId xmlns:p14="http://schemas.microsoft.com/office/powerpoint/2010/main" val="333120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Table&#10;&#10;Description automatically generated">
            <a:extLst>
              <a:ext uri="{FF2B5EF4-FFF2-40B4-BE49-F238E27FC236}">
                <a16:creationId xmlns:a16="http://schemas.microsoft.com/office/drawing/2014/main" id="{55A100C4-C1E4-42CD-B2C3-6B95BFACB3C8}"/>
              </a:ext>
            </a:extLst>
          </p:cNvPr>
          <p:cNvPicPr>
            <a:picLocks noChangeAspect="1"/>
          </p:cNvPicPr>
          <p:nvPr/>
        </p:nvPicPr>
        <p:blipFill rotWithShape="1">
          <a:blip r:embed="rId2">
            <a:extLst>
              <a:ext uri="{28A0092B-C50C-407E-A947-70E740481C1C}">
                <a14:useLocalDpi xmlns:a14="http://schemas.microsoft.com/office/drawing/2010/main" val="0"/>
              </a:ext>
            </a:extLst>
          </a:blip>
          <a:srcRect l="-4870"/>
          <a:stretch/>
        </p:blipFill>
        <p:spPr>
          <a:xfrm>
            <a:off x="1144364" y="45720"/>
            <a:ext cx="9903273" cy="6766560"/>
          </a:xfrm>
          <a:prstGeom prst="rect">
            <a:avLst/>
          </a:prstGeom>
          <a:solidFill>
            <a:schemeClr val="bg1"/>
          </a:solidFill>
          <a:ln>
            <a:noFill/>
          </a:ln>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97354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sz="4800" dirty="0"/>
              <a:t>Income Planning Risk</a:t>
            </a:r>
          </a:p>
          <a:p>
            <a:pPr marL="0" indent="0">
              <a:buNone/>
            </a:pPr>
            <a:r>
              <a:rPr lang="en-US" dirty="0"/>
              <a:t>A Threat to Income: Drawdown</a:t>
            </a:r>
          </a:p>
        </p:txBody>
      </p:sp>
    </p:spTree>
    <p:extLst>
      <p:ext uri="{BB962C8B-B14F-4D97-AF65-F5344CB8AC3E}">
        <p14:creationId xmlns:p14="http://schemas.microsoft.com/office/powerpoint/2010/main" val="402157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114800" y="350520"/>
            <a:ext cx="7690495" cy="6126480"/>
          </a:xfrm>
          <a:prstGeom prst="rect">
            <a:avLst/>
          </a:prstGeom>
          <a:noFill/>
          <a:ln w="9525">
            <a:noFill/>
            <a:miter lim="800000"/>
            <a:headEnd/>
            <a:tailEnd/>
          </a:ln>
          <a:effectLst/>
        </p:spPr>
      </p:pic>
      <p:sp>
        <p:nvSpPr>
          <p:cNvPr id="3" name="TextBox 2"/>
          <p:cNvSpPr txBox="1"/>
          <p:nvPr/>
        </p:nvSpPr>
        <p:spPr>
          <a:xfrm>
            <a:off x="4648200" y="3048000"/>
            <a:ext cx="2667000" cy="954107"/>
          </a:xfrm>
          <a:prstGeom prst="rect">
            <a:avLst/>
          </a:prstGeom>
          <a:solidFill>
            <a:srgbClr val="C00000"/>
          </a:solidFill>
        </p:spPr>
        <p:txBody>
          <a:bodyPr wrap="square" rtlCol="0" anchor="ctr">
            <a:spAutoFit/>
          </a:bodyPr>
          <a:lstStyle/>
          <a:p>
            <a:r>
              <a:rPr lang="en-US" sz="2800" b="1" dirty="0">
                <a:solidFill>
                  <a:schemeClr val="bg1"/>
                </a:solidFill>
              </a:rPr>
              <a:t>Buy and Hold Results</a:t>
            </a:r>
          </a:p>
        </p:txBody>
      </p:sp>
      <p:sp>
        <p:nvSpPr>
          <p:cNvPr id="4" name="Title 3">
            <a:extLst>
              <a:ext uri="{FF2B5EF4-FFF2-40B4-BE49-F238E27FC236}">
                <a16:creationId xmlns:a16="http://schemas.microsoft.com/office/drawing/2014/main" id="{59293F20-8875-4865-B00A-93756254489E}"/>
              </a:ext>
            </a:extLst>
          </p:cNvPr>
          <p:cNvSpPr>
            <a:spLocks noGrp="1"/>
          </p:cNvSpPr>
          <p:nvPr>
            <p:ph type="title"/>
          </p:nvPr>
        </p:nvSpPr>
        <p:spPr/>
        <p:txBody>
          <a:bodyPr/>
          <a:lstStyle/>
          <a:p>
            <a:r>
              <a:rPr lang="en-US" dirty="0"/>
              <a:t>Why Managing Drawdown</a:t>
            </a:r>
            <a:br>
              <a:rPr lang="en-US" dirty="0"/>
            </a:br>
            <a:r>
              <a:rPr lang="en-US" dirty="0"/>
              <a:t>is Important</a:t>
            </a:r>
          </a:p>
        </p:txBody>
      </p:sp>
    </p:spTree>
    <p:extLst>
      <p:ext uri="{BB962C8B-B14F-4D97-AF65-F5344CB8AC3E}">
        <p14:creationId xmlns:p14="http://schemas.microsoft.com/office/powerpoint/2010/main" val="9429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k-even-curve.gif"/>
          <p:cNvPicPr>
            <a:picLocks noChangeAspect="1"/>
          </p:cNvPicPr>
          <p:nvPr/>
        </p:nvPicPr>
        <p:blipFill rotWithShape="1">
          <a:blip r:embed="rId2"/>
          <a:srcRect l="745" t="1349" r="1291" b="1349"/>
          <a:stretch/>
        </p:blipFill>
        <p:spPr>
          <a:xfrm>
            <a:off x="3898232" y="365125"/>
            <a:ext cx="7912768" cy="6092824"/>
          </a:xfrm>
          <a:prstGeom prst="rect">
            <a:avLst/>
          </a:prstGeom>
          <a:ln>
            <a:noFill/>
          </a:ln>
        </p:spPr>
      </p:pic>
      <p:sp>
        <p:nvSpPr>
          <p:cNvPr id="3" name="Title 2">
            <a:extLst>
              <a:ext uri="{FF2B5EF4-FFF2-40B4-BE49-F238E27FC236}">
                <a16:creationId xmlns:a16="http://schemas.microsoft.com/office/drawing/2014/main" id="{0C06C2B1-3B12-4699-9A86-C44A929287A2}"/>
              </a:ext>
            </a:extLst>
          </p:cNvPr>
          <p:cNvSpPr>
            <a:spLocks noGrp="1"/>
          </p:cNvSpPr>
          <p:nvPr>
            <p:ph type="title"/>
          </p:nvPr>
        </p:nvSpPr>
        <p:spPr/>
        <p:txBody>
          <a:bodyPr/>
          <a:lstStyle/>
          <a:p>
            <a:r>
              <a:rPr lang="en-US" dirty="0"/>
              <a:t>Why Managing Drawdown</a:t>
            </a:r>
            <a:br>
              <a:rPr lang="en-US" dirty="0"/>
            </a:br>
            <a:r>
              <a:rPr lang="en-US" dirty="0"/>
              <a:t>is Important</a:t>
            </a:r>
          </a:p>
        </p:txBody>
      </p:sp>
    </p:spTree>
    <p:extLst>
      <p:ext uri="{BB962C8B-B14F-4D97-AF65-F5344CB8AC3E}">
        <p14:creationId xmlns:p14="http://schemas.microsoft.com/office/powerpoint/2010/main" val="357114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Do You Know the Drawdown Risk In Your Portfolio?</a:t>
            </a:r>
          </a:p>
        </p:txBody>
      </p:sp>
    </p:spTree>
    <p:extLst>
      <p:ext uri="{BB962C8B-B14F-4D97-AF65-F5344CB8AC3E}">
        <p14:creationId xmlns:p14="http://schemas.microsoft.com/office/powerpoint/2010/main" val="7266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4400" b="1" dirty="0"/>
              <a:t>Income Planning Risk:</a:t>
            </a:r>
            <a:br>
              <a:rPr lang="en-US" sz="4400" dirty="0"/>
            </a:br>
            <a:r>
              <a:rPr lang="en-US" sz="4400" dirty="0"/>
              <a:t>Excessive Fees in Investments</a:t>
            </a:r>
          </a:p>
          <a:p>
            <a:endParaRPr lang="en-US" sz="1050" dirty="0"/>
          </a:p>
          <a:p>
            <a:r>
              <a:rPr lang="en-US" sz="4400" i="1" dirty="0"/>
              <a:t>“Money Managers and Advisors</a:t>
            </a:r>
            <a:br>
              <a:rPr lang="en-US" sz="4400" i="1" dirty="0"/>
            </a:br>
            <a:r>
              <a:rPr lang="en-US" sz="4400" i="1" dirty="0"/>
              <a:t>Get Paid Before You Do”</a:t>
            </a:r>
          </a:p>
        </p:txBody>
      </p:sp>
    </p:spTree>
    <p:extLst>
      <p:ext uri="{BB962C8B-B14F-4D97-AF65-F5344CB8AC3E}">
        <p14:creationId xmlns:p14="http://schemas.microsoft.com/office/powerpoint/2010/main" val="876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BAC0F9-A3F4-4AD0-BDD4-B0DAE56A4D2E}"/>
              </a:ext>
            </a:extLst>
          </p:cNvPr>
          <p:cNvGrpSpPr/>
          <p:nvPr/>
        </p:nvGrpSpPr>
        <p:grpSpPr>
          <a:xfrm>
            <a:off x="0" y="800100"/>
            <a:ext cx="12192000" cy="5067300"/>
            <a:chOff x="0" y="342900"/>
            <a:chExt cx="12192000" cy="5067300"/>
          </a:xfrm>
        </p:grpSpPr>
        <p:sp>
          <p:nvSpPr>
            <p:cNvPr id="8" name="Rectangle 7">
              <a:extLst>
                <a:ext uri="{FF2B5EF4-FFF2-40B4-BE49-F238E27FC236}">
                  <a16:creationId xmlns:a16="http://schemas.microsoft.com/office/drawing/2014/main" id="{072C298E-2A3A-4EE8-B8B0-4E61EF680A56}"/>
                </a:ext>
              </a:extLst>
            </p:cNvPr>
            <p:cNvSpPr/>
            <p:nvPr/>
          </p:nvSpPr>
          <p:spPr>
            <a:xfrm>
              <a:off x="0" y="342900"/>
              <a:ext cx="12192000" cy="5067300"/>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 r="1333"/>
            <a:stretch/>
          </p:blipFill>
          <p:spPr bwMode="auto">
            <a:xfrm>
              <a:off x="849845" y="478858"/>
              <a:ext cx="10492312" cy="455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CE91364D-F3AD-4008-A4F4-B641F26C1E44}"/>
              </a:ext>
            </a:extLst>
          </p:cNvPr>
          <p:cNvSpPr txBox="1"/>
          <p:nvPr/>
        </p:nvSpPr>
        <p:spPr>
          <a:xfrm>
            <a:off x="4922196" y="4975955"/>
            <a:ext cx="1177048" cy="215444"/>
          </a:xfrm>
          <a:prstGeom prst="rect">
            <a:avLst/>
          </a:prstGeom>
          <a:solidFill>
            <a:srgbClr val="FF0000"/>
          </a:solidFill>
        </p:spPr>
        <p:txBody>
          <a:bodyPr wrap="square" lIns="0" tIns="0" rIns="0" bIns="0" rtlCol="0" anchor="ctr" anchorCtr="0">
            <a:spAutoFit/>
          </a:bodyPr>
          <a:lstStyle/>
          <a:p>
            <a:pPr algn="r"/>
            <a:r>
              <a:rPr lang="en-US" sz="1400" b="1" dirty="0">
                <a:solidFill>
                  <a:srgbClr val="FFFF00"/>
                </a:solidFill>
                <a:latin typeface="Calibri" panose="020F0502020204030204" pitchFamily="34" charset="0"/>
                <a:cs typeface="Calibri" panose="020F0502020204030204" pitchFamily="34" charset="0"/>
              </a:rPr>
              <a:t>$508,404</a:t>
            </a:r>
          </a:p>
        </p:txBody>
      </p:sp>
      <p:sp>
        <p:nvSpPr>
          <p:cNvPr id="10" name="TextBox 9">
            <a:extLst>
              <a:ext uri="{FF2B5EF4-FFF2-40B4-BE49-F238E27FC236}">
                <a16:creationId xmlns:a16="http://schemas.microsoft.com/office/drawing/2014/main" id="{3CDBA940-202F-492F-A612-DD47EE2D2036}"/>
              </a:ext>
            </a:extLst>
          </p:cNvPr>
          <p:cNvSpPr txBox="1"/>
          <p:nvPr/>
        </p:nvSpPr>
        <p:spPr>
          <a:xfrm>
            <a:off x="7165319" y="4975955"/>
            <a:ext cx="571503" cy="215444"/>
          </a:xfrm>
          <a:prstGeom prst="rect">
            <a:avLst/>
          </a:prstGeom>
          <a:solidFill>
            <a:srgbClr val="FF0000"/>
          </a:solidFill>
        </p:spPr>
        <p:txBody>
          <a:bodyPr wrap="square" lIns="0" tIns="0" rIns="0" bIns="0" rtlCol="0" anchor="ctr" anchorCtr="0">
            <a:spAutoFit/>
          </a:bodyPr>
          <a:lstStyle>
            <a:defPPr>
              <a:defRPr lang="en-US"/>
            </a:defPPr>
            <a:lvl1pPr algn="r">
              <a:defRPr sz="1400" b="1">
                <a:solidFill>
                  <a:srgbClr val="FFFF00"/>
                </a:solidFill>
                <a:latin typeface="Calibri" panose="020F0502020204030204" pitchFamily="34" charset="0"/>
                <a:cs typeface="Calibri" panose="020F0502020204030204" pitchFamily="34" charset="0"/>
              </a:defRPr>
            </a:lvl1pPr>
          </a:lstStyle>
          <a:p>
            <a:r>
              <a:rPr lang="en-US" dirty="0"/>
              <a:t>$4,402</a:t>
            </a:r>
          </a:p>
        </p:txBody>
      </p:sp>
      <p:sp>
        <p:nvSpPr>
          <p:cNvPr id="13" name="TextBox 12">
            <a:extLst>
              <a:ext uri="{FF2B5EF4-FFF2-40B4-BE49-F238E27FC236}">
                <a16:creationId xmlns:a16="http://schemas.microsoft.com/office/drawing/2014/main" id="{6E05B95A-E355-4CC2-9F73-237701A0A895}"/>
              </a:ext>
            </a:extLst>
          </p:cNvPr>
          <p:cNvSpPr txBox="1"/>
          <p:nvPr/>
        </p:nvSpPr>
        <p:spPr>
          <a:xfrm>
            <a:off x="9873574" y="4975955"/>
            <a:ext cx="1201366" cy="215444"/>
          </a:xfrm>
          <a:prstGeom prst="rect">
            <a:avLst/>
          </a:prstGeom>
          <a:solidFill>
            <a:srgbClr val="FF0000"/>
          </a:solidFill>
        </p:spPr>
        <p:txBody>
          <a:bodyPr wrap="square" lIns="0" tIns="0" rIns="0" bIns="0" rtlCol="0" anchor="ctr" anchorCtr="0">
            <a:spAutoFit/>
          </a:bodyPr>
          <a:lstStyle>
            <a:defPPr>
              <a:defRPr lang="en-US"/>
            </a:defPPr>
            <a:lvl1pPr algn="r">
              <a:defRPr sz="1400" b="1">
                <a:solidFill>
                  <a:srgbClr val="FFFF00"/>
                </a:solidFill>
                <a:latin typeface="Calibri" panose="020F0502020204030204" pitchFamily="34" charset="0"/>
                <a:cs typeface="Calibri" panose="020F0502020204030204" pitchFamily="34" charset="0"/>
              </a:defRPr>
            </a:lvl1pPr>
          </a:lstStyle>
          <a:p>
            <a:r>
              <a:rPr lang="en-US" dirty="0"/>
              <a:t>$-156,089</a:t>
            </a:r>
          </a:p>
        </p:txBody>
      </p:sp>
    </p:spTree>
    <p:extLst>
      <p:ext uri="{BB962C8B-B14F-4D97-AF65-F5344CB8AC3E}">
        <p14:creationId xmlns:p14="http://schemas.microsoft.com/office/powerpoint/2010/main" val="393328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007F-6B45-49A1-ADA3-C356154C03E8}"/>
              </a:ext>
            </a:extLst>
          </p:cNvPr>
          <p:cNvSpPr>
            <a:spLocks noGrp="1"/>
          </p:cNvSpPr>
          <p:nvPr>
            <p:ph type="title"/>
          </p:nvPr>
        </p:nvSpPr>
        <p:spPr>
          <a:xfrm>
            <a:off x="381000" y="365125"/>
            <a:ext cx="11430000" cy="1120775"/>
          </a:xfrm>
        </p:spPr>
        <p:txBody>
          <a:bodyPr/>
          <a:lstStyle/>
          <a:p>
            <a:r>
              <a:rPr lang="en-US" dirty="0"/>
              <a:t>An Important Anniversary</a:t>
            </a:r>
          </a:p>
        </p:txBody>
      </p:sp>
      <p:sp>
        <p:nvSpPr>
          <p:cNvPr id="3" name="Content Placeholder 2">
            <a:extLst>
              <a:ext uri="{FF2B5EF4-FFF2-40B4-BE49-F238E27FC236}">
                <a16:creationId xmlns:a16="http://schemas.microsoft.com/office/drawing/2014/main" id="{D4564F7D-EAB4-4B75-97B2-1FCA9CCAAD41}"/>
              </a:ext>
            </a:extLst>
          </p:cNvPr>
          <p:cNvSpPr>
            <a:spLocks noGrp="1"/>
          </p:cNvSpPr>
          <p:nvPr>
            <p:ph idx="1"/>
          </p:nvPr>
        </p:nvSpPr>
        <p:spPr>
          <a:xfrm>
            <a:off x="381000" y="1485900"/>
            <a:ext cx="11430000" cy="4972050"/>
          </a:xfrm>
        </p:spPr>
        <p:txBody>
          <a:bodyPr/>
          <a:lstStyle/>
          <a:p>
            <a:r>
              <a:rPr lang="en-US" dirty="0"/>
              <a:t>August 15, 1971</a:t>
            </a:r>
          </a:p>
          <a:p>
            <a:r>
              <a:rPr lang="en-US" b="1" dirty="0"/>
              <a:t>The Link Between the US Dollar and Gold Was Eliminated Making the US Dollar a Fiat Currency</a:t>
            </a:r>
          </a:p>
          <a:p>
            <a:r>
              <a:rPr lang="en-US" dirty="0"/>
              <a:t>Fiat Currency: Currency by Decree</a:t>
            </a:r>
          </a:p>
        </p:txBody>
      </p:sp>
    </p:spTree>
    <p:extLst>
      <p:ext uri="{BB962C8B-B14F-4D97-AF65-F5344CB8AC3E}">
        <p14:creationId xmlns:p14="http://schemas.microsoft.com/office/powerpoint/2010/main" val="381496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593619-EC70-4211-B468-66DCC585BCFE}"/>
              </a:ext>
            </a:extLst>
          </p:cNvPr>
          <p:cNvSpPr/>
          <p:nvPr/>
        </p:nvSpPr>
        <p:spPr>
          <a:xfrm>
            <a:off x="0" y="228600"/>
            <a:ext cx="12192000" cy="5105400"/>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95E8F9F-AD70-4044-B726-75D532189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36" t="2344" b="4407"/>
          <a:stretch/>
        </p:blipFill>
        <p:spPr bwMode="auto">
          <a:xfrm>
            <a:off x="1872328" y="355092"/>
            <a:ext cx="8414672" cy="467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Rounded Corners 12">
            <a:extLst>
              <a:ext uri="{FF2B5EF4-FFF2-40B4-BE49-F238E27FC236}">
                <a16:creationId xmlns:a16="http://schemas.microsoft.com/office/drawing/2014/main" id="{671E1C5F-BB93-419F-9F3B-F57187A74C01}"/>
              </a:ext>
            </a:extLst>
          </p:cNvPr>
          <p:cNvSpPr/>
          <p:nvPr/>
        </p:nvSpPr>
        <p:spPr>
          <a:xfrm>
            <a:off x="2438400" y="5029200"/>
            <a:ext cx="3429000" cy="2743200"/>
          </a:xfrm>
          <a:prstGeom prst="roundRect">
            <a:avLst>
              <a:gd name="adj" fmla="val 99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lstStyle/>
          <a:p>
            <a:pPr algn="ctr">
              <a:spcAft>
                <a:spcPts val="600"/>
              </a:spcAft>
            </a:pPr>
            <a:r>
              <a:rPr lang="en-US" sz="2400" dirty="0"/>
              <a:t>Additional Fee Paid to Broker/Advisor 1%</a:t>
            </a:r>
          </a:p>
          <a:p>
            <a:pPr algn="ctr">
              <a:spcAft>
                <a:spcPts val="600"/>
              </a:spcAft>
            </a:pPr>
            <a:r>
              <a:rPr lang="en-US" sz="4400" b="1" dirty="0"/>
              <a:t>$5,084</a:t>
            </a:r>
          </a:p>
        </p:txBody>
      </p:sp>
      <p:sp>
        <p:nvSpPr>
          <p:cNvPr id="14" name="Rectangle: Rounded Corners 13">
            <a:extLst>
              <a:ext uri="{FF2B5EF4-FFF2-40B4-BE49-F238E27FC236}">
                <a16:creationId xmlns:a16="http://schemas.microsoft.com/office/drawing/2014/main" id="{CDD268D5-434B-4DA9-A162-7853C2F727B3}"/>
              </a:ext>
            </a:extLst>
          </p:cNvPr>
          <p:cNvSpPr/>
          <p:nvPr/>
        </p:nvSpPr>
        <p:spPr>
          <a:xfrm>
            <a:off x="6324602" y="5029200"/>
            <a:ext cx="3429000" cy="2743200"/>
          </a:xfrm>
          <a:prstGeom prst="roundRect">
            <a:avLst>
              <a:gd name="adj" fmla="val 99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lstStyle/>
          <a:p>
            <a:pPr algn="ctr">
              <a:spcAft>
                <a:spcPts val="600"/>
              </a:spcAft>
            </a:pPr>
            <a:r>
              <a:rPr lang="en-US" sz="2400" dirty="0"/>
              <a:t>Total</a:t>
            </a:r>
            <a:br>
              <a:rPr lang="en-US" sz="2400" dirty="0"/>
            </a:br>
            <a:r>
              <a:rPr lang="en-US" sz="2400" dirty="0"/>
              <a:t>Fees</a:t>
            </a:r>
          </a:p>
          <a:p>
            <a:pPr algn="ctr">
              <a:spcAft>
                <a:spcPts val="600"/>
              </a:spcAft>
            </a:pPr>
            <a:r>
              <a:rPr lang="en-US" sz="4400" b="1" dirty="0"/>
              <a:t>$9,486</a:t>
            </a:r>
          </a:p>
        </p:txBody>
      </p:sp>
    </p:spTree>
    <p:extLst>
      <p:ext uri="{BB962C8B-B14F-4D97-AF65-F5344CB8AC3E}">
        <p14:creationId xmlns:p14="http://schemas.microsoft.com/office/powerpoint/2010/main" val="144215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2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42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42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42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40C5906-6F56-4DA8-B9FE-BD0087B11D83}"/>
              </a:ext>
            </a:extLst>
          </p:cNvPr>
          <p:cNvGrpSpPr/>
          <p:nvPr/>
        </p:nvGrpSpPr>
        <p:grpSpPr>
          <a:xfrm>
            <a:off x="724868" y="228600"/>
            <a:ext cx="10742265" cy="6400800"/>
            <a:chOff x="724868" y="228600"/>
            <a:chExt cx="10742265" cy="6400800"/>
          </a:xfrm>
        </p:grpSpPr>
        <p:grpSp>
          <p:nvGrpSpPr>
            <p:cNvPr id="7" name="Group 6">
              <a:extLst>
                <a:ext uri="{FF2B5EF4-FFF2-40B4-BE49-F238E27FC236}">
                  <a16:creationId xmlns:a16="http://schemas.microsoft.com/office/drawing/2014/main" id="{5783ED21-6B00-43CF-80BF-31D0DF2E8A79}"/>
                </a:ext>
              </a:extLst>
            </p:cNvPr>
            <p:cNvGrpSpPr>
              <a:grpSpLocks noChangeAspect="1"/>
            </p:cNvGrpSpPr>
            <p:nvPr/>
          </p:nvGrpSpPr>
          <p:grpSpPr>
            <a:xfrm>
              <a:off x="724868" y="228600"/>
              <a:ext cx="10742265" cy="6400800"/>
              <a:chOff x="1710814" y="1066800"/>
              <a:chExt cx="8770374" cy="5225845"/>
            </a:xfrm>
          </p:grpSpPr>
          <p:sp>
            <p:nvSpPr>
              <p:cNvPr id="3" name="Rectangle 2">
                <a:extLst>
                  <a:ext uri="{FF2B5EF4-FFF2-40B4-BE49-F238E27FC236}">
                    <a16:creationId xmlns:a16="http://schemas.microsoft.com/office/drawing/2014/main" id="{CDEDA47F-BE76-46E5-97FB-7009A2D6C8AE}"/>
                  </a:ext>
                </a:extLst>
              </p:cNvPr>
              <p:cNvSpPr/>
              <p:nvPr/>
            </p:nvSpPr>
            <p:spPr>
              <a:xfrm>
                <a:off x="1710814" y="1066800"/>
                <a:ext cx="8770374" cy="5225845"/>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Table&#10;&#10;Description automatically generated">
                <a:extLst>
                  <a:ext uri="{FF2B5EF4-FFF2-40B4-BE49-F238E27FC236}">
                    <a16:creationId xmlns:a16="http://schemas.microsoft.com/office/drawing/2014/main" id="{9B8708C0-574E-4157-BE3B-7A525070DE39}"/>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8054" r="7584" b="5586"/>
              <a:stretch/>
            </p:blipFill>
            <p:spPr>
              <a:xfrm>
                <a:off x="2271253" y="1219200"/>
                <a:ext cx="7806343" cy="4925961"/>
              </a:xfrm>
              <a:prstGeom prst="rect">
                <a:avLst/>
              </a:prstGeom>
              <a:noFill/>
              <a:effectLst/>
            </p:spPr>
          </p:pic>
        </p:grpSp>
        <p:sp>
          <p:nvSpPr>
            <p:cNvPr id="6" name="TextBox 5">
              <a:extLst>
                <a:ext uri="{FF2B5EF4-FFF2-40B4-BE49-F238E27FC236}">
                  <a16:creationId xmlns:a16="http://schemas.microsoft.com/office/drawing/2014/main" id="{3B2CB11D-29B8-4D0C-B55C-0B28FA909E09}"/>
                </a:ext>
              </a:extLst>
            </p:cNvPr>
            <p:cNvSpPr txBox="1"/>
            <p:nvPr/>
          </p:nvSpPr>
          <p:spPr>
            <a:xfrm>
              <a:off x="2747211" y="228600"/>
              <a:ext cx="6697578" cy="369332"/>
            </a:xfrm>
            <a:prstGeom prst="rect">
              <a:avLst/>
            </a:prstGeom>
            <a:solidFill>
              <a:schemeClr val="bg1"/>
            </a:solidFill>
          </p:spPr>
          <p:txBody>
            <a:bodyPr wrap="square" rtlCol="0">
              <a:spAutoFit/>
            </a:bodyPr>
            <a:lstStyle/>
            <a:p>
              <a:pPr algn="ctr"/>
              <a:r>
                <a:rPr lang="en-US" b="1" dirty="0"/>
                <a:t>$80k Income – No Drawdown</a:t>
              </a:r>
            </a:p>
          </p:txBody>
        </p:sp>
      </p:grpSp>
    </p:spTree>
    <p:extLst>
      <p:ext uri="{BB962C8B-B14F-4D97-AF65-F5344CB8AC3E}">
        <p14:creationId xmlns:p14="http://schemas.microsoft.com/office/powerpoint/2010/main" val="32193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B426E65-9259-4C38-947A-472219D01985}"/>
              </a:ext>
            </a:extLst>
          </p:cNvPr>
          <p:cNvGrpSpPr/>
          <p:nvPr/>
        </p:nvGrpSpPr>
        <p:grpSpPr>
          <a:xfrm>
            <a:off x="724868" y="228600"/>
            <a:ext cx="10742265" cy="6400800"/>
            <a:chOff x="724868" y="228600"/>
            <a:chExt cx="10742265" cy="6400800"/>
          </a:xfrm>
        </p:grpSpPr>
        <p:grpSp>
          <p:nvGrpSpPr>
            <p:cNvPr id="9" name="Group 8">
              <a:extLst>
                <a:ext uri="{FF2B5EF4-FFF2-40B4-BE49-F238E27FC236}">
                  <a16:creationId xmlns:a16="http://schemas.microsoft.com/office/drawing/2014/main" id="{3ED5ED35-ED43-4DDD-B561-FD91F3A73304}"/>
                </a:ext>
              </a:extLst>
            </p:cNvPr>
            <p:cNvGrpSpPr>
              <a:grpSpLocks noChangeAspect="1"/>
            </p:cNvGrpSpPr>
            <p:nvPr/>
          </p:nvGrpSpPr>
          <p:grpSpPr>
            <a:xfrm>
              <a:off x="724868" y="228600"/>
              <a:ext cx="10742265" cy="6400800"/>
              <a:chOff x="1710814" y="1066800"/>
              <a:chExt cx="8770374" cy="5225845"/>
            </a:xfrm>
          </p:grpSpPr>
          <p:sp>
            <p:nvSpPr>
              <p:cNvPr id="8" name="Rectangle 7">
                <a:extLst>
                  <a:ext uri="{FF2B5EF4-FFF2-40B4-BE49-F238E27FC236}">
                    <a16:creationId xmlns:a16="http://schemas.microsoft.com/office/drawing/2014/main" id="{82467B9C-2E07-4D36-A37D-97EE2F05ADA7}"/>
                  </a:ext>
                </a:extLst>
              </p:cNvPr>
              <p:cNvSpPr/>
              <p:nvPr/>
            </p:nvSpPr>
            <p:spPr>
              <a:xfrm>
                <a:off x="1710814" y="1066800"/>
                <a:ext cx="8770374" cy="5225845"/>
              </a:xfrm>
              <a:prstGeom prst="rect">
                <a:avLst/>
              </a:prstGeom>
              <a:solidFill>
                <a:schemeClr val="bg1"/>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Table&#10;&#10;Description automatically generated">
                <a:extLst>
                  <a:ext uri="{FF2B5EF4-FFF2-40B4-BE49-F238E27FC236}">
                    <a16:creationId xmlns:a16="http://schemas.microsoft.com/office/drawing/2014/main" id="{46E1905A-B13E-48DC-AF6A-9C8CBDFF0E8C}"/>
                  </a:ext>
                </a:extLst>
              </p:cNvPr>
              <p:cNvPicPr>
                <a:picLocks noChangeAspect="1"/>
              </p:cNvPicPr>
              <p:nvPr/>
            </p:nvPicPr>
            <p:blipFill rotWithShape="1">
              <a:blip r:embed="rId2">
                <a:extLst>
                  <a:ext uri="{28A0092B-C50C-407E-A947-70E740481C1C}">
                    <a14:useLocalDpi xmlns:a14="http://schemas.microsoft.com/office/drawing/2010/main" val="0"/>
                  </a:ext>
                </a:extLst>
              </a:blip>
              <a:srcRect l="4922" t="8934" r="6401"/>
              <a:stretch/>
            </p:blipFill>
            <p:spPr>
              <a:xfrm>
                <a:off x="2222090" y="1297858"/>
                <a:ext cx="7855975" cy="4934212"/>
              </a:xfrm>
              <a:prstGeom prst="rect">
                <a:avLst/>
              </a:prstGeom>
              <a:noFill/>
              <a:effectLst/>
            </p:spPr>
          </p:pic>
        </p:grpSp>
        <p:sp>
          <p:nvSpPr>
            <p:cNvPr id="10" name="TextBox 9">
              <a:extLst>
                <a:ext uri="{FF2B5EF4-FFF2-40B4-BE49-F238E27FC236}">
                  <a16:creationId xmlns:a16="http://schemas.microsoft.com/office/drawing/2014/main" id="{EDC721EA-042A-4B50-A77C-077479E35DF7}"/>
                </a:ext>
              </a:extLst>
            </p:cNvPr>
            <p:cNvSpPr txBox="1"/>
            <p:nvPr/>
          </p:nvSpPr>
          <p:spPr>
            <a:xfrm>
              <a:off x="2747211" y="228600"/>
              <a:ext cx="6697578" cy="369332"/>
            </a:xfrm>
            <a:prstGeom prst="rect">
              <a:avLst/>
            </a:prstGeom>
            <a:solidFill>
              <a:schemeClr val="bg1"/>
            </a:solidFill>
          </p:spPr>
          <p:txBody>
            <a:bodyPr wrap="square" rtlCol="0">
              <a:spAutoFit/>
            </a:bodyPr>
            <a:lstStyle/>
            <a:p>
              <a:pPr algn="ctr"/>
              <a:r>
                <a:rPr lang="en-US" b="1" dirty="0"/>
                <a:t>$80k Income – 50% Drawdown</a:t>
              </a:r>
            </a:p>
          </p:txBody>
        </p:sp>
      </p:grpSp>
    </p:spTree>
    <p:extLst>
      <p:ext uri="{BB962C8B-B14F-4D97-AF65-F5344CB8AC3E}">
        <p14:creationId xmlns:p14="http://schemas.microsoft.com/office/powerpoint/2010/main" val="3390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D7F54F-345B-40C5-936D-18C0644B97A5}"/>
              </a:ext>
            </a:extLst>
          </p:cNvPr>
          <p:cNvSpPr>
            <a:spLocks noGrp="1"/>
          </p:cNvSpPr>
          <p:nvPr>
            <p:ph type="title"/>
          </p:nvPr>
        </p:nvSpPr>
        <p:spPr/>
        <p:txBody>
          <a:bodyPr/>
          <a:lstStyle/>
          <a:p>
            <a:r>
              <a:rPr lang="en-US" dirty="0"/>
              <a:t>Allocations</a:t>
            </a:r>
          </a:p>
        </p:txBody>
      </p:sp>
      <p:pic>
        <p:nvPicPr>
          <p:cNvPr id="3" name="Picture 2" descr="Table&#10;&#10;Description automatically generated">
            <a:extLst>
              <a:ext uri="{FF2B5EF4-FFF2-40B4-BE49-F238E27FC236}">
                <a16:creationId xmlns:a16="http://schemas.microsoft.com/office/drawing/2014/main" id="{55BCE29F-F73E-44AB-B653-F28DD8606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533400"/>
            <a:ext cx="9544877" cy="5265876"/>
          </a:xfrm>
          <a:prstGeom prst="rect">
            <a:avLst/>
          </a:prstGeom>
        </p:spPr>
      </p:pic>
    </p:spTree>
    <p:extLst>
      <p:ext uri="{BB962C8B-B14F-4D97-AF65-F5344CB8AC3E}">
        <p14:creationId xmlns:p14="http://schemas.microsoft.com/office/powerpoint/2010/main" val="37247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31D-657D-4E52-B461-80270DAFFAB1}"/>
              </a:ext>
            </a:extLst>
          </p:cNvPr>
          <p:cNvSpPr>
            <a:spLocks noGrp="1"/>
          </p:cNvSpPr>
          <p:nvPr>
            <p:ph type="title"/>
          </p:nvPr>
        </p:nvSpPr>
        <p:spPr/>
        <p:txBody>
          <a:bodyPr>
            <a:normAutofit/>
          </a:bodyPr>
          <a:lstStyle/>
          <a:p>
            <a:r>
              <a:rPr lang="en-US" dirty="0"/>
              <a:t>Stable Asset Strategy</a:t>
            </a:r>
          </a:p>
        </p:txBody>
      </p:sp>
      <p:grpSp>
        <p:nvGrpSpPr>
          <p:cNvPr id="3" name="Group 2">
            <a:extLst>
              <a:ext uri="{FF2B5EF4-FFF2-40B4-BE49-F238E27FC236}">
                <a16:creationId xmlns:a16="http://schemas.microsoft.com/office/drawing/2014/main" id="{081DE7A3-7715-4C52-B521-5CB53250B0A6}"/>
              </a:ext>
            </a:extLst>
          </p:cNvPr>
          <p:cNvGrpSpPr>
            <a:grpSpLocks noChangeAspect="1"/>
          </p:cNvGrpSpPr>
          <p:nvPr/>
        </p:nvGrpSpPr>
        <p:grpSpPr>
          <a:xfrm>
            <a:off x="4802024" y="228600"/>
            <a:ext cx="6475576" cy="6400800"/>
            <a:chOff x="4315325" y="591762"/>
            <a:chExt cx="6096000" cy="6025606"/>
          </a:xfrm>
        </p:grpSpPr>
        <p:pic>
          <p:nvPicPr>
            <p:cNvPr id="4" name="Content Placeholder 4" descr="Diagram&#10;&#10;Description automatically generated">
              <a:extLst>
                <a:ext uri="{FF2B5EF4-FFF2-40B4-BE49-F238E27FC236}">
                  <a16:creationId xmlns:a16="http://schemas.microsoft.com/office/drawing/2014/main" id="{1DAC8562-0D40-46BA-A46C-4C82980861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3" t="19855" b="5781"/>
            <a:stretch/>
          </p:blipFill>
          <p:spPr>
            <a:xfrm>
              <a:off x="4429625" y="1155032"/>
              <a:ext cx="5867400" cy="5462336"/>
            </a:xfrm>
            <a:prstGeom prst="rect">
              <a:avLst/>
            </a:prstGeom>
          </p:spPr>
        </p:pic>
        <p:sp>
          <p:nvSpPr>
            <p:cNvPr id="7" name="Title 1">
              <a:extLst>
                <a:ext uri="{FF2B5EF4-FFF2-40B4-BE49-F238E27FC236}">
                  <a16:creationId xmlns:a16="http://schemas.microsoft.com/office/drawing/2014/main" id="{D819332F-84D4-411D-9E2E-790886D07084}"/>
                </a:ext>
              </a:extLst>
            </p:cNvPr>
            <p:cNvSpPr txBox="1">
              <a:spLocks/>
            </p:cNvSpPr>
            <p:nvPr/>
          </p:nvSpPr>
          <p:spPr>
            <a:xfrm>
              <a:off x="4315325" y="591762"/>
              <a:ext cx="6096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ctr"/>
              <a:r>
                <a:rPr lang="en-US" sz="2800" dirty="0">
                  <a:solidFill>
                    <a:schemeClr val="tx1"/>
                  </a:solidFill>
                </a:rPr>
                <a:t>Managed Risk</a:t>
              </a:r>
            </a:p>
          </p:txBody>
        </p:sp>
      </p:grpSp>
    </p:spTree>
    <p:extLst>
      <p:ext uri="{BB962C8B-B14F-4D97-AF65-F5344CB8AC3E}">
        <p14:creationId xmlns:p14="http://schemas.microsoft.com/office/powerpoint/2010/main" val="342609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31D-657D-4E52-B461-80270DAFFAB1}"/>
              </a:ext>
            </a:extLst>
          </p:cNvPr>
          <p:cNvSpPr>
            <a:spLocks noGrp="1"/>
          </p:cNvSpPr>
          <p:nvPr>
            <p:ph type="title"/>
          </p:nvPr>
        </p:nvSpPr>
        <p:spPr>
          <a:xfrm>
            <a:off x="381000" y="365125"/>
            <a:ext cx="11430000" cy="1120775"/>
          </a:xfrm>
        </p:spPr>
        <p:txBody>
          <a:bodyPr/>
          <a:lstStyle/>
          <a:p>
            <a:r>
              <a:rPr lang="en-US" dirty="0"/>
              <a:t>Inflation Hedge Strategy</a:t>
            </a:r>
          </a:p>
        </p:txBody>
      </p:sp>
      <p:sp>
        <p:nvSpPr>
          <p:cNvPr id="4" name="Content Placeholder 3">
            <a:extLst>
              <a:ext uri="{FF2B5EF4-FFF2-40B4-BE49-F238E27FC236}">
                <a16:creationId xmlns:a16="http://schemas.microsoft.com/office/drawing/2014/main" id="{25E9CBC2-F26A-42E2-A855-76AA4D1D96AE}"/>
              </a:ext>
            </a:extLst>
          </p:cNvPr>
          <p:cNvSpPr>
            <a:spLocks noGrp="1"/>
          </p:cNvSpPr>
          <p:nvPr>
            <p:ph sz="half" idx="1"/>
          </p:nvPr>
        </p:nvSpPr>
        <p:spPr>
          <a:xfrm>
            <a:off x="381000" y="2005263"/>
            <a:ext cx="5105400" cy="3962400"/>
          </a:xfrm>
        </p:spPr>
        <p:txBody>
          <a:bodyPr>
            <a:normAutofit/>
          </a:bodyPr>
          <a:lstStyle/>
          <a:p>
            <a:r>
              <a:rPr lang="en-US" b="1" dirty="0"/>
              <a:t>Precious Metals</a:t>
            </a:r>
          </a:p>
          <a:p>
            <a:pPr lvl="1"/>
            <a:r>
              <a:rPr lang="en-US" dirty="0"/>
              <a:t>Bullion</a:t>
            </a:r>
          </a:p>
          <a:p>
            <a:pPr lvl="1"/>
            <a:r>
              <a:rPr lang="en-US" dirty="0"/>
              <a:t>Non-Collector Circulated Coins</a:t>
            </a:r>
          </a:p>
          <a:p>
            <a:pPr lvl="1"/>
            <a:r>
              <a:rPr lang="en-US" dirty="0"/>
              <a:t>Rare Coins</a:t>
            </a:r>
          </a:p>
        </p:txBody>
      </p:sp>
      <p:sp>
        <p:nvSpPr>
          <p:cNvPr id="8" name="Content Placeholder 7">
            <a:extLst>
              <a:ext uri="{FF2B5EF4-FFF2-40B4-BE49-F238E27FC236}">
                <a16:creationId xmlns:a16="http://schemas.microsoft.com/office/drawing/2014/main" id="{D9E2464D-AB34-4777-B519-D30A13C9F359}"/>
              </a:ext>
            </a:extLst>
          </p:cNvPr>
          <p:cNvSpPr>
            <a:spLocks noGrp="1"/>
          </p:cNvSpPr>
          <p:nvPr>
            <p:ph sz="half" idx="2"/>
          </p:nvPr>
        </p:nvSpPr>
        <p:spPr>
          <a:xfrm>
            <a:off x="6342062" y="2005263"/>
            <a:ext cx="5468937" cy="3962400"/>
          </a:xfrm>
        </p:spPr>
        <p:txBody>
          <a:bodyPr>
            <a:normAutofit/>
          </a:bodyPr>
          <a:lstStyle/>
          <a:p>
            <a:r>
              <a:rPr lang="en-US" b="1" dirty="0"/>
              <a:t>Owning Metals in an</a:t>
            </a:r>
            <a:br>
              <a:rPr lang="en-US" b="1" dirty="0"/>
            </a:br>
            <a:r>
              <a:rPr lang="en-US" b="1" dirty="0"/>
              <a:t> IRA or Roth</a:t>
            </a:r>
          </a:p>
          <a:p>
            <a:pPr lvl="1"/>
            <a:r>
              <a:rPr lang="en-US" dirty="0"/>
              <a:t>Custodian</a:t>
            </a:r>
          </a:p>
          <a:p>
            <a:pPr lvl="1"/>
            <a:r>
              <a:rPr lang="en-US" dirty="0"/>
              <a:t>Approved Depository</a:t>
            </a:r>
          </a:p>
          <a:p>
            <a:pPr lvl="1"/>
            <a:r>
              <a:rPr lang="en-US" dirty="0"/>
              <a:t>Allowed Purchases</a:t>
            </a:r>
          </a:p>
        </p:txBody>
      </p:sp>
    </p:spTree>
    <p:extLst>
      <p:ext uri="{BB962C8B-B14F-4D97-AF65-F5344CB8AC3E}">
        <p14:creationId xmlns:p14="http://schemas.microsoft.com/office/powerpoint/2010/main" val="382816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AE93-7F48-4882-9813-E8CEB4DF03C0}"/>
              </a:ext>
            </a:extLst>
          </p:cNvPr>
          <p:cNvSpPr>
            <a:spLocks noGrp="1"/>
          </p:cNvSpPr>
          <p:nvPr>
            <p:ph type="title"/>
          </p:nvPr>
        </p:nvSpPr>
        <p:spPr/>
        <p:txBody>
          <a:bodyPr/>
          <a:lstStyle/>
          <a:p>
            <a:r>
              <a:rPr lang="en-US" dirty="0"/>
              <a:t>Bullion and Bullion Coins</a:t>
            </a:r>
          </a:p>
        </p:txBody>
      </p:sp>
      <p:pic>
        <p:nvPicPr>
          <p:cNvPr id="6" name="Content Placeholder 5" descr="A close-up of a coin&#10;&#10;Description automatically generated with medium confidence">
            <a:extLst>
              <a:ext uri="{FF2B5EF4-FFF2-40B4-BE49-F238E27FC236}">
                <a16:creationId xmlns:a16="http://schemas.microsoft.com/office/drawing/2014/main" id="{83D69F60-8C8B-4EC5-A34B-9B6401945D6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5011" y="1295400"/>
            <a:ext cx="3589331" cy="3314987"/>
          </a:xfrm>
        </p:spPr>
      </p:pic>
      <p:pic>
        <p:nvPicPr>
          <p:cNvPr id="8" name="Content Placeholder 7" descr="A picture containing text, clock&#10;&#10;Description automatically generated">
            <a:extLst>
              <a:ext uri="{FF2B5EF4-FFF2-40B4-BE49-F238E27FC236}">
                <a16:creationId xmlns:a16="http://schemas.microsoft.com/office/drawing/2014/main" id="{EB6DB301-8C73-4E98-9469-526F7C264BB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96200" y="1040016"/>
            <a:ext cx="3735121" cy="3538287"/>
          </a:xfrm>
        </p:spPr>
      </p:pic>
      <p:pic>
        <p:nvPicPr>
          <p:cNvPr id="10" name="Picture 9" descr="A picture containing text, indoor, piece&#10;&#10;Description automatically generated">
            <a:extLst>
              <a:ext uri="{FF2B5EF4-FFF2-40B4-BE49-F238E27FC236}">
                <a16:creationId xmlns:a16="http://schemas.microsoft.com/office/drawing/2014/main" id="{2663CC6E-F429-4F20-BE51-5325EA0EB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267" y="3810000"/>
            <a:ext cx="4081882" cy="2606675"/>
          </a:xfrm>
          <a:prstGeom prst="rect">
            <a:avLst/>
          </a:prstGeom>
        </p:spPr>
      </p:pic>
    </p:spTree>
    <p:extLst>
      <p:ext uri="{BB962C8B-B14F-4D97-AF65-F5344CB8AC3E}">
        <p14:creationId xmlns:p14="http://schemas.microsoft.com/office/powerpoint/2010/main" val="30642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AE93-7F48-4882-9813-E8CEB4DF03C0}"/>
              </a:ext>
            </a:extLst>
          </p:cNvPr>
          <p:cNvSpPr>
            <a:spLocks noGrp="1"/>
          </p:cNvSpPr>
          <p:nvPr>
            <p:ph type="title"/>
          </p:nvPr>
        </p:nvSpPr>
        <p:spPr/>
        <p:txBody>
          <a:bodyPr/>
          <a:lstStyle/>
          <a:p>
            <a:r>
              <a:rPr lang="en-US" dirty="0"/>
              <a:t>Non-Collector Circulated Coins</a:t>
            </a:r>
          </a:p>
        </p:txBody>
      </p:sp>
      <p:pic>
        <p:nvPicPr>
          <p:cNvPr id="11" name="Content Placeholder 10" descr="A close-up of a coin&#10;&#10;Description automatically generated">
            <a:extLst>
              <a:ext uri="{FF2B5EF4-FFF2-40B4-BE49-F238E27FC236}">
                <a16:creationId xmlns:a16="http://schemas.microsoft.com/office/drawing/2014/main" id="{C2CB9E14-4009-47C8-98E7-A9445B17D17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1371600"/>
            <a:ext cx="2456185" cy="2419350"/>
          </a:xfrm>
        </p:spPr>
      </p:pic>
      <p:pic>
        <p:nvPicPr>
          <p:cNvPr id="13" name="Content Placeholder 12" descr="A picture containing object, coin&#10;&#10;Description automatically generated">
            <a:extLst>
              <a:ext uri="{FF2B5EF4-FFF2-40B4-BE49-F238E27FC236}">
                <a16:creationId xmlns:a16="http://schemas.microsoft.com/office/drawing/2014/main" id="{02C0B641-B59C-4707-B6CA-A6A2AA22C29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14600" y="3505200"/>
            <a:ext cx="3278161" cy="3053013"/>
          </a:xfrm>
        </p:spPr>
      </p:pic>
      <p:pic>
        <p:nvPicPr>
          <p:cNvPr id="15" name="Picture 14">
            <a:extLst>
              <a:ext uri="{FF2B5EF4-FFF2-40B4-BE49-F238E27FC236}">
                <a16:creationId xmlns:a16="http://schemas.microsoft.com/office/drawing/2014/main" id="{D3FE8525-BEA6-4020-8E81-0668BEF91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219200"/>
            <a:ext cx="4839119" cy="5380186"/>
          </a:xfrm>
          <a:prstGeom prst="rect">
            <a:avLst/>
          </a:prstGeom>
        </p:spPr>
      </p:pic>
    </p:spTree>
    <p:extLst>
      <p:ext uri="{BB962C8B-B14F-4D97-AF65-F5344CB8AC3E}">
        <p14:creationId xmlns:p14="http://schemas.microsoft.com/office/powerpoint/2010/main" val="8277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A31D-657D-4E52-B461-80270DAFFAB1}"/>
              </a:ext>
            </a:extLst>
          </p:cNvPr>
          <p:cNvSpPr>
            <a:spLocks noGrp="1"/>
          </p:cNvSpPr>
          <p:nvPr>
            <p:ph type="title"/>
          </p:nvPr>
        </p:nvSpPr>
        <p:spPr/>
        <p:txBody>
          <a:bodyPr/>
          <a:lstStyle/>
          <a:p>
            <a:r>
              <a:rPr lang="en-US" dirty="0"/>
              <a:t>Inflation Hedge Strategy</a:t>
            </a:r>
          </a:p>
        </p:txBody>
      </p:sp>
      <p:pic>
        <p:nvPicPr>
          <p:cNvPr id="5" name="Content Placeholder 4" descr="Table&#10;&#10;Description automatically generated">
            <a:extLst>
              <a:ext uri="{FF2B5EF4-FFF2-40B4-BE49-F238E27FC236}">
                <a16:creationId xmlns:a16="http://schemas.microsoft.com/office/drawing/2014/main" id="{0C6F428C-8787-4A0B-B9F9-1B6F96473E33}"/>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206" r="3054"/>
          <a:stretch/>
        </p:blipFill>
        <p:spPr>
          <a:xfrm>
            <a:off x="2634917" y="145884"/>
            <a:ext cx="9557084" cy="6566233"/>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10619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3E1E-DF21-48A3-89A9-E79526817B57}"/>
              </a:ext>
            </a:extLst>
          </p:cNvPr>
          <p:cNvSpPr>
            <a:spLocks noGrp="1"/>
          </p:cNvSpPr>
          <p:nvPr>
            <p:ph type="title"/>
          </p:nvPr>
        </p:nvSpPr>
        <p:spPr>
          <a:xfrm>
            <a:off x="304800" y="1263316"/>
            <a:ext cx="5715000" cy="4331368"/>
          </a:xfrm>
        </p:spPr>
        <p:txBody>
          <a:bodyPr/>
          <a:lstStyle/>
          <a:p>
            <a:r>
              <a:rPr lang="en-US" altLang="en-US" dirty="0"/>
              <a:t>Estate Planning </a:t>
            </a:r>
          </a:p>
        </p:txBody>
      </p:sp>
      <p:sp>
        <p:nvSpPr>
          <p:cNvPr id="5" name="Text Placeholder 4">
            <a:extLst>
              <a:ext uri="{FF2B5EF4-FFF2-40B4-BE49-F238E27FC236}">
                <a16:creationId xmlns:a16="http://schemas.microsoft.com/office/drawing/2014/main" id="{B6F1548C-49BD-499B-AD68-04825460E04F}"/>
              </a:ext>
            </a:extLst>
          </p:cNvPr>
          <p:cNvSpPr>
            <a:spLocks noGrp="1"/>
          </p:cNvSpPr>
          <p:nvPr>
            <p:ph type="body" sz="quarter" idx="10"/>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007F-6B45-49A1-ADA3-C356154C03E8}"/>
              </a:ext>
            </a:extLst>
          </p:cNvPr>
          <p:cNvSpPr>
            <a:spLocks noGrp="1"/>
          </p:cNvSpPr>
          <p:nvPr>
            <p:ph type="title"/>
          </p:nvPr>
        </p:nvSpPr>
        <p:spPr/>
        <p:txBody>
          <a:bodyPr/>
          <a:lstStyle/>
          <a:p>
            <a:r>
              <a:rPr lang="en-US" dirty="0"/>
              <a:t>An Important Anniversary – Nixon 8-15-1971</a:t>
            </a:r>
          </a:p>
        </p:txBody>
      </p:sp>
      <p:pic>
        <p:nvPicPr>
          <p:cNvPr id="4" name="Online Media 3" title="August 15, 1971 - Richard Nixon Closes the Gold Window">
            <a:hlinkClick r:id="" action="ppaction://media"/>
            <a:extLst>
              <a:ext uri="{FF2B5EF4-FFF2-40B4-BE49-F238E27FC236}">
                <a16:creationId xmlns:a16="http://schemas.microsoft.com/office/drawing/2014/main" id="{196D09EF-5BAD-4B75-B1A2-DD1985015C39}"/>
              </a:ext>
            </a:extLst>
          </p:cNvPr>
          <p:cNvPicPr>
            <a:picLocks noGrp="1" noRot="1" noChangeAspect="1"/>
          </p:cNvPicPr>
          <p:nvPr>
            <p:ph idx="1"/>
            <a:videoFile r:link="rId1"/>
          </p:nvPr>
        </p:nvPicPr>
        <p:blipFill>
          <a:blip r:embed="rId3"/>
          <a:stretch>
            <a:fillRect/>
          </a:stretch>
        </p:blipFill>
        <p:spPr>
          <a:xfrm>
            <a:off x="3195638" y="1973262"/>
            <a:ext cx="5802312" cy="4351338"/>
          </a:xfrm>
          <a:prstGeom prst="rect">
            <a:avLst/>
          </a:prstGeom>
        </p:spPr>
      </p:pic>
    </p:spTree>
    <p:extLst>
      <p:ext uri="{BB962C8B-B14F-4D97-AF65-F5344CB8AC3E}">
        <p14:creationId xmlns:p14="http://schemas.microsoft.com/office/powerpoint/2010/main" val="4707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48A922-ABBF-4E57-AB1A-0B09E977A06A}"/>
              </a:ext>
            </a:extLst>
          </p:cNvPr>
          <p:cNvSpPr>
            <a:spLocks noGrp="1"/>
          </p:cNvSpPr>
          <p:nvPr>
            <p:ph type="title"/>
          </p:nvPr>
        </p:nvSpPr>
        <p:spPr>
          <a:xfrm>
            <a:off x="381000" y="365125"/>
            <a:ext cx="11430000" cy="1120775"/>
          </a:xfrm>
        </p:spPr>
        <p:txBody>
          <a:bodyPr/>
          <a:lstStyle/>
          <a:p>
            <a:r>
              <a:rPr lang="en-US" dirty="0"/>
              <a:t>Definitions</a:t>
            </a:r>
          </a:p>
        </p:txBody>
      </p:sp>
      <p:sp>
        <p:nvSpPr>
          <p:cNvPr id="6" name="Content Placeholder 5">
            <a:extLst>
              <a:ext uri="{FF2B5EF4-FFF2-40B4-BE49-F238E27FC236}">
                <a16:creationId xmlns:a16="http://schemas.microsoft.com/office/drawing/2014/main" id="{125FDCD3-778F-4D67-B832-AEE366F4AAA9}"/>
              </a:ext>
            </a:extLst>
          </p:cNvPr>
          <p:cNvSpPr>
            <a:spLocks noGrp="1"/>
          </p:cNvSpPr>
          <p:nvPr>
            <p:ph idx="1"/>
          </p:nvPr>
        </p:nvSpPr>
        <p:spPr>
          <a:xfrm>
            <a:off x="381000" y="1981200"/>
            <a:ext cx="11430000" cy="4476750"/>
          </a:xfrm>
        </p:spPr>
        <p:txBody>
          <a:bodyPr/>
          <a:lstStyle/>
          <a:p>
            <a:r>
              <a:rPr lang="en-US" b="1" dirty="0"/>
              <a:t>Will: </a:t>
            </a:r>
            <a:r>
              <a:rPr lang="en-US" dirty="0"/>
              <a:t>Written List of Instructions to the probate court</a:t>
            </a:r>
          </a:p>
          <a:p>
            <a:endParaRPr lang="en-US" dirty="0"/>
          </a:p>
          <a:p>
            <a:r>
              <a:rPr lang="en-US" b="1" dirty="0"/>
              <a:t>Probate: </a:t>
            </a:r>
            <a:r>
              <a:rPr lang="en-US" dirty="0"/>
              <a:t>Court supervised process of wrapping </a:t>
            </a:r>
            <a:br>
              <a:rPr lang="en-US" dirty="0"/>
            </a:br>
            <a:r>
              <a:rPr lang="en-US" dirty="0"/>
              <a:t>up a person’s estate</a:t>
            </a:r>
          </a:p>
        </p:txBody>
      </p:sp>
    </p:spTree>
    <p:extLst>
      <p:ext uri="{BB962C8B-B14F-4D97-AF65-F5344CB8AC3E}">
        <p14:creationId xmlns:p14="http://schemas.microsoft.com/office/powerpoint/2010/main" val="360673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48A922-ABBF-4E57-AB1A-0B09E977A06A}"/>
              </a:ext>
            </a:extLst>
          </p:cNvPr>
          <p:cNvSpPr>
            <a:spLocks noGrp="1"/>
          </p:cNvSpPr>
          <p:nvPr>
            <p:ph type="title"/>
          </p:nvPr>
        </p:nvSpPr>
        <p:spPr>
          <a:xfrm>
            <a:off x="381000" y="365125"/>
            <a:ext cx="11430000" cy="1120775"/>
          </a:xfrm>
        </p:spPr>
        <p:txBody>
          <a:bodyPr/>
          <a:lstStyle/>
          <a:p>
            <a:r>
              <a:rPr lang="en-US" dirty="0"/>
              <a:t>Definitions</a:t>
            </a:r>
          </a:p>
        </p:txBody>
      </p:sp>
      <p:sp>
        <p:nvSpPr>
          <p:cNvPr id="6" name="Content Placeholder 5">
            <a:extLst>
              <a:ext uri="{FF2B5EF4-FFF2-40B4-BE49-F238E27FC236}">
                <a16:creationId xmlns:a16="http://schemas.microsoft.com/office/drawing/2014/main" id="{125FDCD3-778F-4D67-B832-AEE366F4AAA9}"/>
              </a:ext>
            </a:extLst>
          </p:cNvPr>
          <p:cNvSpPr>
            <a:spLocks noGrp="1"/>
          </p:cNvSpPr>
          <p:nvPr>
            <p:ph idx="1"/>
          </p:nvPr>
        </p:nvSpPr>
        <p:spPr>
          <a:xfrm>
            <a:off x="381000" y="1981200"/>
            <a:ext cx="11430000" cy="4476750"/>
          </a:xfrm>
        </p:spPr>
        <p:txBody>
          <a:bodyPr/>
          <a:lstStyle/>
          <a:p>
            <a:r>
              <a:rPr lang="en-US" b="1" dirty="0"/>
              <a:t>Durable Power of Attorney: </a:t>
            </a:r>
            <a:br>
              <a:rPr lang="en-US" b="1" dirty="0"/>
            </a:br>
            <a:r>
              <a:rPr lang="en-US" dirty="0"/>
              <a:t>Appointed to make business decisions</a:t>
            </a:r>
          </a:p>
          <a:p>
            <a:endParaRPr lang="en-US" dirty="0"/>
          </a:p>
          <a:p>
            <a:r>
              <a:rPr lang="en-US" b="1" dirty="0"/>
              <a:t>Durable Healthcare Power of Attorney:</a:t>
            </a:r>
            <a:br>
              <a:rPr lang="en-US" b="1" dirty="0"/>
            </a:br>
            <a:r>
              <a:rPr lang="en-US" dirty="0"/>
              <a:t>Appointed to make healthcare decisions</a:t>
            </a:r>
          </a:p>
        </p:txBody>
      </p:sp>
    </p:spTree>
    <p:extLst>
      <p:ext uri="{BB962C8B-B14F-4D97-AF65-F5344CB8AC3E}">
        <p14:creationId xmlns:p14="http://schemas.microsoft.com/office/powerpoint/2010/main" val="183831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48A922-ABBF-4E57-AB1A-0B09E977A06A}"/>
              </a:ext>
            </a:extLst>
          </p:cNvPr>
          <p:cNvSpPr>
            <a:spLocks noGrp="1"/>
          </p:cNvSpPr>
          <p:nvPr>
            <p:ph type="title"/>
          </p:nvPr>
        </p:nvSpPr>
        <p:spPr>
          <a:xfrm>
            <a:off x="381000" y="365125"/>
            <a:ext cx="11430000" cy="1120775"/>
          </a:xfrm>
        </p:spPr>
        <p:txBody>
          <a:bodyPr/>
          <a:lstStyle/>
          <a:p>
            <a:r>
              <a:rPr lang="en-US" dirty="0"/>
              <a:t>Definitions</a:t>
            </a:r>
          </a:p>
        </p:txBody>
      </p:sp>
      <p:sp>
        <p:nvSpPr>
          <p:cNvPr id="6" name="Content Placeholder 5">
            <a:extLst>
              <a:ext uri="{FF2B5EF4-FFF2-40B4-BE49-F238E27FC236}">
                <a16:creationId xmlns:a16="http://schemas.microsoft.com/office/drawing/2014/main" id="{125FDCD3-778F-4D67-B832-AEE366F4AAA9}"/>
              </a:ext>
            </a:extLst>
          </p:cNvPr>
          <p:cNvSpPr>
            <a:spLocks noGrp="1"/>
          </p:cNvSpPr>
          <p:nvPr>
            <p:ph idx="1"/>
          </p:nvPr>
        </p:nvSpPr>
        <p:spPr>
          <a:xfrm>
            <a:off x="381000" y="1981200"/>
            <a:ext cx="10744200" cy="4476750"/>
          </a:xfrm>
        </p:spPr>
        <p:txBody>
          <a:bodyPr/>
          <a:lstStyle/>
          <a:p>
            <a:r>
              <a:rPr lang="en-US" b="1" dirty="0"/>
              <a:t>Revocable Living Trust: </a:t>
            </a:r>
            <a:br>
              <a:rPr lang="en-US" b="1" dirty="0"/>
            </a:br>
            <a:r>
              <a:rPr lang="en-US" dirty="0"/>
              <a:t>Legal entity that owns assets and describes how your assets will be distributed after your death</a:t>
            </a:r>
          </a:p>
        </p:txBody>
      </p:sp>
    </p:spTree>
    <p:extLst>
      <p:ext uri="{BB962C8B-B14F-4D97-AF65-F5344CB8AC3E}">
        <p14:creationId xmlns:p14="http://schemas.microsoft.com/office/powerpoint/2010/main" val="344401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33E4F-0005-4444-94D8-D6760928C871}"/>
              </a:ext>
            </a:extLst>
          </p:cNvPr>
          <p:cNvSpPr>
            <a:spLocks noGrp="1"/>
          </p:cNvSpPr>
          <p:nvPr>
            <p:ph type="title"/>
          </p:nvPr>
        </p:nvSpPr>
        <p:spPr>
          <a:xfrm>
            <a:off x="381000" y="677863"/>
            <a:ext cx="11430000" cy="5502275"/>
          </a:xfrm>
        </p:spPr>
        <p:txBody>
          <a:bodyPr/>
          <a:lstStyle/>
          <a:p>
            <a:r>
              <a:rPr lang="en-US" dirty="0"/>
              <a:t>Dynastic Trust Planning</a:t>
            </a:r>
          </a:p>
        </p:txBody>
      </p:sp>
    </p:spTree>
    <p:extLst>
      <p:ext uri="{BB962C8B-B14F-4D97-AF65-F5344CB8AC3E}">
        <p14:creationId xmlns:p14="http://schemas.microsoft.com/office/powerpoint/2010/main" val="49793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a:extLst>
              <a:ext uri="{FF2B5EF4-FFF2-40B4-BE49-F238E27FC236}">
                <a16:creationId xmlns:a16="http://schemas.microsoft.com/office/drawing/2014/main" id="{A0066955-ECEA-4472-AC82-CDCC3D60119B}"/>
              </a:ext>
            </a:extLst>
          </p:cNvPr>
          <p:cNvSpPr>
            <a:spLocks noGrp="1" noChangeArrowheads="1"/>
          </p:cNvSpPr>
          <p:nvPr>
            <p:ph type="title"/>
          </p:nvPr>
        </p:nvSpPr>
        <p:spPr>
          <a:xfrm>
            <a:off x="381000" y="677863"/>
            <a:ext cx="11430000" cy="5502275"/>
          </a:xfrm>
        </p:spPr>
        <p:txBody>
          <a:bodyPr>
            <a:normAutofit/>
          </a:bodyPr>
          <a:lstStyle/>
          <a:p>
            <a:r>
              <a:rPr lang="en-US" altLang="en-US" dirty="0"/>
              <a:t>Wouldn’t It Be               </a:t>
            </a:r>
            <a:br>
              <a:rPr lang="en-US" altLang="en-US" dirty="0"/>
            </a:br>
            <a:r>
              <a:rPr lang="en-US" altLang="en-US" dirty="0"/>
              <a:t>If Your Estate Plan Not Only </a:t>
            </a:r>
          </a:p>
        </p:txBody>
      </p:sp>
      <p:pic>
        <p:nvPicPr>
          <p:cNvPr id="68612" name="Picture 8" descr="great">
            <a:extLst>
              <a:ext uri="{FF2B5EF4-FFF2-40B4-BE49-F238E27FC236}">
                <a16:creationId xmlns:a16="http://schemas.microsoft.com/office/drawing/2014/main" id="{BAE7E6E7-F373-4F25-A9EC-6027992402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69168"/>
            <a:ext cx="2962358" cy="203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5">
            <a:extLst>
              <a:ext uri="{FF2B5EF4-FFF2-40B4-BE49-F238E27FC236}">
                <a16:creationId xmlns:a16="http://schemas.microsoft.com/office/drawing/2014/main" id="{5A0C7FEB-ADB9-4CE6-B98A-CAB896000028}"/>
              </a:ext>
            </a:extLst>
          </p:cNvPr>
          <p:cNvSpPr>
            <a:spLocks noGrp="1" noChangeArrowheads="1"/>
          </p:cNvSpPr>
          <p:nvPr>
            <p:ph type="body" sz="quarter" idx="11"/>
          </p:nvPr>
        </p:nvSpPr>
        <p:spPr>
          <a:xfrm>
            <a:off x="381000" y="342900"/>
            <a:ext cx="5715000" cy="6115050"/>
          </a:xfrm>
        </p:spPr>
        <p:txBody>
          <a:bodyPr/>
          <a:lstStyle/>
          <a:p>
            <a:pPr lvl="3"/>
            <a:r>
              <a:rPr lang="en-US" altLang="en-US" dirty="0"/>
              <a:t>Avoided or </a:t>
            </a:r>
            <a:br>
              <a:rPr lang="en-US" altLang="en-US" dirty="0"/>
            </a:br>
            <a:r>
              <a:rPr lang="en-US" altLang="en-US" dirty="0"/>
              <a:t>minimized probate.</a:t>
            </a:r>
          </a:p>
          <a:p>
            <a:r>
              <a:rPr lang="en-US" altLang="en-US" dirty="0"/>
              <a:t>Which is where many estate plans stop.</a:t>
            </a:r>
          </a:p>
        </p:txBody>
      </p:sp>
      <p:pic>
        <p:nvPicPr>
          <p:cNvPr id="9" name="Picture Placeholder 8">
            <a:extLst>
              <a:ext uri="{FF2B5EF4-FFF2-40B4-BE49-F238E27FC236}">
                <a16:creationId xmlns:a16="http://schemas.microsoft.com/office/drawing/2014/main" id="{C57429A2-06C3-4988-8F3F-55930ADE5C0C}"/>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23235" r="23235"/>
          <a:stretch/>
        </p:blipFill>
        <p:spPr bwMode="auto">
          <a:xfrm>
            <a:off x="6644348" y="0"/>
            <a:ext cx="5547653" cy="6858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5">
            <a:extLst>
              <a:ext uri="{FF2B5EF4-FFF2-40B4-BE49-F238E27FC236}">
                <a16:creationId xmlns:a16="http://schemas.microsoft.com/office/drawing/2014/main" id="{C50910DC-35B7-4170-B25E-EEE8175D230E}"/>
              </a:ext>
            </a:extLst>
          </p:cNvPr>
          <p:cNvSpPr>
            <a:spLocks noGrp="1" noChangeArrowheads="1"/>
          </p:cNvSpPr>
          <p:nvPr>
            <p:ph type="body" sz="quarter" idx="11"/>
          </p:nvPr>
        </p:nvSpPr>
        <p:spPr>
          <a:xfrm>
            <a:off x="381000" y="342900"/>
            <a:ext cx="6019800" cy="6115050"/>
          </a:xfrm>
        </p:spPr>
        <p:txBody>
          <a:bodyPr/>
          <a:lstStyle/>
          <a:p>
            <a:r>
              <a:rPr lang="en-US" altLang="en-US" dirty="0"/>
              <a:t>But also…</a:t>
            </a:r>
          </a:p>
          <a:p>
            <a:pPr lvl="3"/>
            <a:r>
              <a:rPr lang="en-US" altLang="en-US" dirty="0"/>
              <a:t>Helped to protect your assets from a lawsuit during your lifetime;</a:t>
            </a:r>
          </a:p>
        </p:txBody>
      </p:sp>
      <p:pic>
        <p:nvPicPr>
          <p:cNvPr id="13" name="Picture Placeholder 12" descr="A picture containing sky&#10;&#10;Description automatically generated">
            <a:extLst>
              <a:ext uri="{FF2B5EF4-FFF2-40B4-BE49-F238E27FC236}">
                <a16:creationId xmlns:a16="http://schemas.microsoft.com/office/drawing/2014/main" id="{749654A1-BB27-4E9F-A49A-1DDA796BE47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032" r="23032"/>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5">
            <a:extLst>
              <a:ext uri="{FF2B5EF4-FFF2-40B4-BE49-F238E27FC236}">
                <a16:creationId xmlns:a16="http://schemas.microsoft.com/office/drawing/2014/main" id="{385B0519-5BE5-47A0-9C16-5EEBD3BB3081}"/>
              </a:ext>
            </a:extLst>
          </p:cNvPr>
          <p:cNvSpPr>
            <a:spLocks noGrp="1" noChangeArrowheads="1"/>
          </p:cNvSpPr>
          <p:nvPr>
            <p:ph type="body" sz="quarter" idx="11"/>
          </p:nvPr>
        </p:nvSpPr>
        <p:spPr>
          <a:xfrm>
            <a:off x="381000" y="342900"/>
            <a:ext cx="6515100" cy="6115050"/>
          </a:xfrm>
        </p:spPr>
        <p:txBody>
          <a:bodyPr/>
          <a:lstStyle/>
          <a:p>
            <a:pPr lvl="3"/>
            <a:r>
              <a:rPr lang="en-US" altLang="en-US" dirty="0"/>
              <a:t>Continued to manage your assets after your heirs inherit them in any manner that you dictated;</a:t>
            </a:r>
          </a:p>
        </p:txBody>
      </p:sp>
      <p:pic>
        <p:nvPicPr>
          <p:cNvPr id="6" name="Picture Placeholder 5" descr="A picture containing plant&#10;&#10;Description automatically generated">
            <a:extLst>
              <a:ext uri="{FF2B5EF4-FFF2-40B4-BE49-F238E27FC236}">
                <a16:creationId xmlns:a16="http://schemas.microsoft.com/office/drawing/2014/main" id="{CFBAB3C5-9CE5-4DD5-A29C-64881D285ECF}"/>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3151" r="12239"/>
          <a:stretch/>
        </p:blipFill>
        <p:spPr>
          <a:xfrm>
            <a:off x="6644348" y="0"/>
            <a:ext cx="5547653" cy="685800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5">
            <a:extLst>
              <a:ext uri="{FF2B5EF4-FFF2-40B4-BE49-F238E27FC236}">
                <a16:creationId xmlns:a16="http://schemas.microsoft.com/office/drawing/2014/main" id="{D3EEFAF0-952E-452D-A5FB-A00396010B62}"/>
              </a:ext>
            </a:extLst>
          </p:cNvPr>
          <p:cNvSpPr>
            <a:spLocks noGrp="1" noChangeArrowheads="1"/>
          </p:cNvSpPr>
          <p:nvPr>
            <p:ph type="body" sz="quarter" idx="11"/>
          </p:nvPr>
        </p:nvSpPr>
        <p:spPr>
          <a:xfrm>
            <a:off x="381000" y="342900"/>
            <a:ext cx="6515100" cy="6115050"/>
          </a:xfrm>
        </p:spPr>
        <p:txBody>
          <a:bodyPr/>
          <a:lstStyle/>
          <a:p>
            <a:pPr lvl="3"/>
            <a:r>
              <a:rPr lang="en-US" altLang="en-US" dirty="0"/>
              <a:t>Would continue to protect those assets if your heirs were a victim in a lawsuit;</a:t>
            </a:r>
          </a:p>
        </p:txBody>
      </p:sp>
      <p:pic>
        <p:nvPicPr>
          <p:cNvPr id="6" name="Picture Placeholder 5" descr="A picture containing sky&#10;&#10;Description automatically generated">
            <a:extLst>
              <a:ext uri="{FF2B5EF4-FFF2-40B4-BE49-F238E27FC236}">
                <a16:creationId xmlns:a16="http://schemas.microsoft.com/office/drawing/2014/main" id="{51E32E5D-685E-4B56-B89A-8B030F98FB9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032" r="23032"/>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a:extLst>
              <a:ext uri="{FF2B5EF4-FFF2-40B4-BE49-F238E27FC236}">
                <a16:creationId xmlns:a16="http://schemas.microsoft.com/office/drawing/2014/main" id="{1CB59E15-A195-4A34-BDF5-DA2510ECCFE8}"/>
              </a:ext>
            </a:extLst>
          </p:cNvPr>
          <p:cNvSpPr>
            <a:spLocks noGrp="1" noChangeArrowheads="1"/>
          </p:cNvSpPr>
          <p:nvPr>
            <p:ph type="body" sz="quarter" idx="11"/>
          </p:nvPr>
        </p:nvSpPr>
        <p:spPr>
          <a:xfrm>
            <a:off x="381000" y="342900"/>
            <a:ext cx="6515100" cy="6115050"/>
          </a:xfrm>
        </p:spPr>
        <p:txBody>
          <a:bodyPr/>
          <a:lstStyle/>
          <a:p>
            <a:pPr lvl="3"/>
            <a:r>
              <a:rPr lang="en-US" altLang="en-US" dirty="0"/>
              <a:t>Would also protect those assets in the event that one of your heirs got divorced;</a:t>
            </a:r>
          </a:p>
        </p:txBody>
      </p:sp>
      <p:pic>
        <p:nvPicPr>
          <p:cNvPr id="8" name="Picture Placeholder 7" descr="divorce">
            <a:extLst>
              <a:ext uri="{FF2B5EF4-FFF2-40B4-BE49-F238E27FC236}">
                <a16:creationId xmlns:a16="http://schemas.microsoft.com/office/drawing/2014/main" id="{4C22F09D-02DB-43AC-96BD-B8A33BF7F2B4}"/>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10383" r="10383"/>
          <a:stretch/>
        </p:blipFill>
        <p:spPr bwMode="auto">
          <a:xfrm>
            <a:off x="6644348" y="0"/>
            <a:ext cx="5547653" cy="6858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007F-6B45-49A1-ADA3-C356154C03E8}"/>
              </a:ext>
            </a:extLst>
          </p:cNvPr>
          <p:cNvSpPr>
            <a:spLocks noGrp="1"/>
          </p:cNvSpPr>
          <p:nvPr>
            <p:ph type="title"/>
          </p:nvPr>
        </p:nvSpPr>
        <p:spPr/>
        <p:txBody>
          <a:bodyPr/>
          <a:lstStyle/>
          <a:p>
            <a:r>
              <a:rPr lang="en-US" dirty="0"/>
              <a:t>An Important Anniversary – Nixon 8-15-1971</a:t>
            </a:r>
          </a:p>
        </p:txBody>
      </p:sp>
      <p:pic>
        <p:nvPicPr>
          <p:cNvPr id="7" name="Content Placeholder 6" descr="Text&#10;&#10;Description automatically generated">
            <a:extLst>
              <a:ext uri="{FF2B5EF4-FFF2-40B4-BE49-F238E27FC236}">
                <a16:creationId xmlns:a16="http://schemas.microsoft.com/office/drawing/2014/main" id="{A9786521-B4C3-470B-BC77-68688B2C9D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1045" y="1485900"/>
            <a:ext cx="4949910" cy="4972050"/>
          </a:xfrm>
        </p:spPr>
      </p:pic>
    </p:spTree>
    <p:extLst>
      <p:ext uri="{BB962C8B-B14F-4D97-AF65-F5344CB8AC3E}">
        <p14:creationId xmlns:p14="http://schemas.microsoft.com/office/powerpoint/2010/main" val="122009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5">
            <a:extLst>
              <a:ext uri="{FF2B5EF4-FFF2-40B4-BE49-F238E27FC236}">
                <a16:creationId xmlns:a16="http://schemas.microsoft.com/office/drawing/2014/main" id="{0383579C-1FD3-45B0-8D78-BDC8C0EB9228}"/>
              </a:ext>
            </a:extLst>
          </p:cNvPr>
          <p:cNvSpPr>
            <a:spLocks noGrp="1" noChangeArrowheads="1"/>
          </p:cNvSpPr>
          <p:nvPr>
            <p:ph type="body" sz="quarter" idx="11"/>
          </p:nvPr>
        </p:nvSpPr>
        <p:spPr>
          <a:xfrm>
            <a:off x="381000" y="342900"/>
            <a:ext cx="6096000" cy="6115050"/>
          </a:xfrm>
        </p:spPr>
        <p:txBody>
          <a:bodyPr/>
          <a:lstStyle/>
          <a:p>
            <a:pPr lvl="3"/>
            <a:r>
              <a:rPr lang="en-US" altLang="en-US" dirty="0"/>
              <a:t>Would allow your heirs to buy their homes, vacation homes, cars and anything else using these trust assets (</a:t>
            </a:r>
            <a:r>
              <a:rPr lang="en-US" altLang="en-US" i="1" u="sng" dirty="0"/>
              <a:t>and</a:t>
            </a:r>
            <a:r>
              <a:rPr lang="en-US" altLang="en-US" dirty="0"/>
              <a:t> still protect them in the event of a lawsuit or divorce);</a:t>
            </a:r>
          </a:p>
        </p:txBody>
      </p:sp>
      <p:pic>
        <p:nvPicPr>
          <p:cNvPr id="6" name="Picture Placeholder 5" descr="A picture containing outdoor, building, sky, house&#10;&#10;Description automatically generated">
            <a:extLst>
              <a:ext uri="{FF2B5EF4-FFF2-40B4-BE49-F238E27FC236}">
                <a16:creationId xmlns:a16="http://schemas.microsoft.com/office/drawing/2014/main" id="{B557A7BC-0248-4F86-ABB1-10ECC7C220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442" r="22442"/>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5">
            <a:extLst>
              <a:ext uri="{FF2B5EF4-FFF2-40B4-BE49-F238E27FC236}">
                <a16:creationId xmlns:a16="http://schemas.microsoft.com/office/drawing/2014/main" id="{724FF6E3-D82B-49FD-98AE-F58D4A3AA597}"/>
              </a:ext>
            </a:extLst>
          </p:cNvPr>
          <p:cNvSpPr>
            <a:spLocks noGrp="1" noChangeArrowheads="1"/>
          </p:cNvSpPr>
          <p:nvPr>
            <p:ph type="body" sz="quarter" idx="11"/>
          </p:nvPr>
        </p:nvSpPr>
        <p:spPr>
          <a:xfrm>
            <a:off x="381000" y="342900"/>
            <a:ext cx="6515100" cy="6115050"/>
          </a:xfrm>
        </p:spPr>
        <p:txBody>
          <a:bodyPr/>
          <a:lstStyle/>
          <a:p>
            <a:pPr lvl="3"/>
            <a:r>
              <a:rPr lang="en-US" altLang="en-US" dirty="0"/>
              <a:t>Would allow your heirs to pass along those same assets to their heirs with all the same lawsuit and divorce protection; and</a:t>
            </a:r>
          </a:p>
        </p:txBody>
      </p:sp>
      <p:pic>
        <p:nvPicPr>
          <p:cNvPr id="9" name="Picture Placeholder 8">
            <a:extLst>
              <a:ext uri="{FF2B5EF4-FFF2-40B4-BE49-F238E27FC236}">
                <a16:creationId xmlns:a16="http://schemas.microsoft.com/office/drawing/2014/main" id="{AE1A43DB-9911-4DBD-B8B3-DB5164459152}"/>
              </a:ext>
            </a:extLst>
          </p:cNvPr>
          <p:cNvPicPr>
            <a:picLocks noGrp="1" noChangeAspect="1"/>
          </p:cNvPicPr>
          <p:nvPr>
            <p:ph type="pic" sz="quarter" idx="12"/>
          </p:nvPr>
        </p:nvPicPr>
        <p:blipFill rotWithShape="1">
          <a:blip r:embed="rId3"/>
          <a:srcRect t="9" b="9"/>
          <a:stretch/>
        </p:blipFill>
        <p:spPr>
          <a:xfrm>
            <a:off x="6644348" y="0"/>
            <a:ext cx="5547653" cy="685800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5">
            <a:extLst>
              <a:ext uri="{FF2B5EF4-FFF2-40B4-BE49-F238E27FC236}">
                <a16:creationId xmlns:a16="http://schemas.microsoft.com/office/drawing/2014/main" id="{5EDCDBB4-D742-4AF8-8AA7-AB715021A1B3}"/>
              </a:ext>
            </a:extLst>
          </p:cNvPr>
          <p:cNvSpPr>
            <a:spLocks noGrp="1" noChangeArrowheads="1"/>
          </p:cNvSpPr>
          <p:nvPr>
            <p:ph type="body" sz="quarter" idx="11"/>
          </p:nvPr>
        </p:nvSpPr>
        <p:spPr>
          <a:xfrm>
            <a:off x="381000" y="342900"/>
            <a:ext cx="5867400" cy="6115050"/>
          </a:xfrm>
        </p:spPr>
        <p:txBody>
          <a:bodyPr/>
          <a:lstStyle/>
          <a:p>
            <a:pPr lvl="3"/>
            <a:r>
              <a:rPr lang="en-US" altLang="en-US" dirty="0"/>
              <a:t>Would allow this process to potentially continue from one generation to the next for the next </a:t>
            </a:r>
            <a:br>
              <a:rPr lang="en-US" altLang="en-US" dirty="0"/>
            </a:br>
            <a:r>
              <a:rPr lang="en-US" altLang="en-US" dirty="0"/>
              <a:t>10-12 generations?</a:t>
            </a:r>
          </a:p>
        </p:txBody>
      </p:sp>
      <p:pic>
        <p:nvPicPr>
          <p:cNvPr id="5" name="Picture Placeholder 4">
            <a:extLst>
              <a:ext uri="{FF2B5EF4-FFF2-40B4-BE49-F238E27FC236}">
                <a16:creationId xmlns:a16="http://schemas.microsoft.com/office/drawing/2014/main" id="{6EC08302-CC74-4DC4-8B23-927E1B48E551}"/>
              </a:ext>
            </a:extLst>
          </p:cNvPr>
          <p:cNvPicPr>
            <a:picLocks noGrp="1" noChangeAspect="1"/>
          </p:cNvPicPr>
          <p:nvPr>
            <p:ph type="pic" sz="quarter" idx="12"/>
          </p:nvPr>
        </p:nvPicPr>
        <p:blipFill rotWithShape="1">
          <a:blip r:embed="rId3"/>
          <a:srcRect t="9" b="9"/>
          <a:stretch/>
        </p:blipFill>
        <p:spPr>
          <a:xfrm>
            <a:off x="6644348" y="0"/>
            <a:ext cx="5547653" cy="685800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5">
            <a:extLst>
              <a:ext uri="{FF2B5EF4-FFF2-40B4-BE49-F238E27FC236}">
                <a16:creationId xmlns:a16="http://schemas.microsoft.com/office/drawing/2014/main" id="{5E0A4239-3876-46E7-90DE-676EB9BDE273}"/>
              </a:ext>
            </a:extLst>
          </p:cNvPr>
          <p:cNvSpPr>
            <a:spLocks noGrp="1" noChangeArrowheads="1"/>
          </p:cNvSpPr>
          <p:nvPr>
            <p:ph type="body" sz="quarter" idx="11"/>
          </p:nvPr>
        </p:nvSpPr>
        <p:spPr>
          <a:xfrm>
            <a:off x="381000" y="342900"/>
            <a:ext cx="8077200" cy="6115050"/>
          </a:xfrm>
        </p:spPr>
        <p:txBody>
          <a:bodyPr/>
          <a:lstStyle/>
          <a:p>
            <a:pPr lvl="3"/>
            <a:r>
              <a:rPr lang="en-US" altLang="en-US" sz="4000" dirty="0"/>
              <a:t>This IS Possible…</a:t>
            </a:r>
          </a:p>
          <a:p>
            <a:r>
              <a:rPr lang="en-US" altLang="en-US" dirty="0"/>
              <a:t>But, sadly most estate planners don’t put this type of plan into effect.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rnelius Vanderbilt - Biography, Children &amp;amp; Facts - HISTORY">
            <a:extLst>
              <a:ext uri="{FF2B5EF4-FFF2-40B4-BE49-F238E27FC236}">
                <a16:creationId xmlns:a16="http://schemas.microsoft.com/office/drawing/2014/main" id="{B3149CE8-EC7A-4AF2-ADF8-27EAC237F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92" r="28692"/>
          <a:stretch/>
        </p:blipFill>
        <p:spPr bwMode="auto">
          <a:xfrm>
            <a:off x="6553200" y="362953"/>
            <a:ext cx="3961706" cy="5229225"/>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8851" name="Rectangle 5">
            <a:extLst>
              <a:ext uri="{FF2B5EF4-FFF2-40B4-BE49-F238E27FC236}">
                <a16:creationId xmlns:a16="http://schemas.microsoft.com/office/drawing/2014/main" id="{1D6E7ADB-1D7E-41B7-9315-1CC9185C8EF6}"/>
              </a:ext>
            </a:extLst>
          </p:cNvPr>
          <p:cNvSpPr>
            <a:spLocks noGrp="1" noChangeArrowheads="1"/>
          </p:cNvSpPr>
          <p:nvPr>
            <p:ph type="body" sz="quarter" idx="11"/>
          </p:nvPr>
        </p:nvSpPr>
        <p:spPr>
          <a:xfrm>
            <a:off x="381000" y="342900"/>
            <a:ext cx="5961063" cy="6115050"/>
          </a:xfrm>
        </p:spPr>
        <p:txBody>
          <a:bodyPr/>
          <a:lstStyle/>
          <a:p>
            <a:r>
              <a:rPr lang="en-US" altLang="en-US" dirty="0"/>
              <a:t>Take the example of the family of  Commodore Cornelius Vanderbilt who died with a fortune of $105,000,000 that he left largely to his oldest son William in the year 1877.</a:t>
            </a:r>
          </a:p>
        </p:txBody>
      </p:sp>
      <p:pic>
        <p:nvPicPr>
          <p:cNvPr id="78853" name="Picture 11" descr="Kirkland_Hall_in_Spring">
            <a:extLst>
              <a:ext uri="{FF2B5EF4-FFF2-40B4-BE49-F238E27FC236}">
                <a16:creationId xmlns:a16="http://schemas.microsoft.com/office/drawing/2014/main" id="{18CAB363-4F5E-4A5D-886E-8E0FDACA56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9" t="2639" r="2639" b="2639"/>
          <a:stretch/>
        </p:blipFill>
        <p:spPr bwMode="auto">
          <a:xfrm>
            <a:off x="9587748" y="3563353"/>
            <a:ext cx="2270921" cy="2884070"/>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5D655C-8621-44A4-A27A-7F8CCAAC9C7A}"/>
              </a:ext>
            </a:extLst>
          </p:cNvPr>
          <p:cNvSpPr/>
          <p:nvPr/>
        </p:nvSpPr>
        <p:spPr>
          <a:xfrm>
            <a:off x="381000" y="6119396"/>
            <a:ext cx="5562600" cy="338554"/>
          </a:xfrm>
          <a:prstGeom prst="rect">
            <a:avLst/>
          </a:prstGeom>
        </p:spPr>
        <p:txBody>
          <a:bodyPr wrap="square" anchor="b">
            <a:spAutoFit/>
          </a:bodyPr>
          <a:lstStyle/>
          <a:p>
            <a:pPr marL="0" lvl="1"/>
            <a:r>
              <a:rPr lang="en-US" sz="1600" dirty="0"/>
              <a:t>Source:  </a:t>
            </a:r>
            <a:r>
              <a:rPr lang="en-US" sz="1600" dirty="0">
                <a:hlinkClick r:id="rId5"/>
              </a:rPr>
              <a:t>www.truthbeknown.com</a:t>
            </a:r>
            <a:r>
              <a:rPr lang="en-US" sz="1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5243F-2E62-48AF-BA0F-0ABE322A67D8}"/>
              </a:ext>
            </a:extLst>
          </p:cNvPr>
          <p:cNvSpPr>
            <a:spLocks noGrp="1"/>
          </p:cNvSpPr>
          <p:nvPr>
            <p:ph type="body" sz="quarter" idx="11"/>
          </p:nvPr>
        </p:nvSpPr>
        <p:spPr>
          <a:xfrm>
            <a:off x="381000" y="342900"/>
            <a:ext cx="6515100" cy="6115050"/>
          </a:xfrm>
        </p:spPr>
        <p:txBody>
          <a:bodyPr/>
          <a:lstStyle/>
          <a:p>
            <a:r>
              <a:rPr lang="en-US" altLang="en-US" dirty="0"/>
              <a:t>William did a good job managing the assets left to him by his father.  When William died 8 years later in January 1885, William was worth $200,000,000. </a:t>
            </a:r>
            <a:endParaRPr lang="en-US" dirty="0"/>
          </a:p>
        </p:txBody>
      </p:sp>
      <p:pic>
        <p:nvPicPr>
          <p:cNvPr id="22530" name="Picture 2" descr="WILLIAM H. VANDERBILT The contract of the South Improvement Company with  the New York Central was signed by Mr. Vanderbilt… | Standard oil,  Vanderbilt, Oil company">
            <a:extLst>
              <a:ext uri="{FF2B5EF4-FFF2-40B4-BE49-F238E27FC236}">
                <a16:creationId xmlns:a16="http://schemas.microsoft.com/office/drawing/2014/main" id="{B9932225-FB01-42F2-AEFE-76C1E09D5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28650"/>
            <a:ext cx="3865830" cy="5600700"/>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AC9F39-E9C5-4368-A880-967AB0615C6C}"/>
              </a:ext>
            </a:extLst>
          </p:cNvPr>
          <p:cNvSpPr/>
          <p:nvPr/>
        </p:nvSpPr>
        <p:spPr>
          <a:xfrm>
            <a:off x="381000" y="6119396"/>
            <a:ext cx="5562600" cy="338554"/>
          </a:xfrm>
          <a:prstGeom prst="rect">
            <a:avLst/>
          </a:prstGeom>
        </p:spPr>
        <p:txBody>
          <a:bodyPr wrap="square" anchor="b">
            <a:spAutoFit/>
          </a:bodyPr>
          <a:lstStyle/>
          <a:p>
            <a:pPr marL="0" lvl="1"/>
            <a:r>
              <a:rPr lang="en-US" sz="1600" dirty="0"/>
              <a:t>Source:  </a:t>
            </a:r>
            <a:r>
              <a:rPr lang="en-US" sz="1600" dirty="0">
                <a:hlinkClick r:id="rId4"/>
              </a:rPr>
              <a:t>www.truthbeknown.com</a:t>
            </a:r>
            <a:r>
              <a:rPr lang="en-US" sz="1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5">
            <a:extLst>
              <a:ext uri="{FF2B5EF4-FFF2-40B4-BE49-F238E27FC236}">
                <a16:creationId xmlns:a16="http://schemas.microsoft.com/office/drawing/2014/main" id="{AD18E3FC-B8FA-46EC-B1BA-3C637009BECC}"/>
              </a:ext>
            </a:extLst>
          </p:cNvPr>
          <p:cNvSpPr>
            <a:spLocks noGrp="1" noChangeArrowheads="1"/>
          </p:cNvSpPr>
          <p:nvPr>
            <p:ph type="body" sz="quarter" idx="11"/>
          </p:nvPr>
        </p:nvSpPr>
        <p:spPr>
          <a:xfrm>
            <a:off x="381000" y="342900"/>
            <a:ext cx="6248400" cy="6115050"/>
          </a:xfrm>
        </p:spPr>
        <p:txBody>
          <a:bodyPr/>
          <a:lstStyle/>
          <a:p>
            <a:r>
              <a:rPr lang="en-US" altLang="en-US" dirty="0"/>
              <a:t>William left half his fortune </a:t>
            </a:r>
            <a:br>
              <a:rPr lang="en-US" altLang="en-US" dirty="0"/>
            </a:br>
            <a:r>
              <a:rPr lang="en-US" altLang="en-US" dirty="0"/>
              <a:t>to his 2 sons, Cornelius and William K, bringing their fortunes to $50,000,000 each and the remaining $100,000,000 was divided among his other children. </a:t>
            </a:r>
          </a:p>
        </p:txBody>
      </p:sp>
      <p:pic>
        <p:nvPicPr>
          <p:cNvPr id="3" name="Picture 2">
            <a:extLst>
              <a:ext uri="{FF2B5EF4-FFF2-40B4-BE49-F238E27FC236}">
                <a16:creationId xmlns:a16="http://schemas.microsoft.com/office/drawing/2014/main" id="{EA7F70C7-8F92-4AEE-AC7A-0C862BA98DD1}"/>
              </a:ext>
            </a:extLst>
          </p:cNvPr>
          <p:cNvPicPr>
            <a:picLocks noChangeAspect="1"/>
          </p:cNvPicPr>
          <p:nvPr/>
        </p:nvPicPr>
        <p:blipFill>
          <a:blip r:embed="rId3"/>
          <a:stretch>
            <a:fillRect/>
          </a:stretch>
        </p:blipFill>
        <p:spPr>
          <a:xfrm>
            <a:off x="7467600" y="373494"/>
            <a:ext cx="2703838" cy="3736876"/>
          </a:xfrm>
          <a:prstGeom prst="rect">
            <a:avLst/>
          </a:prstGeom>
          <a:noFill/>
          <a:effectLst>
            <a:outerShdw blurRad="190500" dist="63500" dir="2700000" algn="tl" rotWithShape="0">
              <a:prstClr val="black">
                <a:alpha val="40000"/>
              </a:prstClr>
            </a:outerShdw>
          </a:effectLst>
        </p:spPr>
      </p:pic>
      <p:pic>
        <p:nvPicPr>
          <p:cNvPr id="23556" name="Picture 4" descr="William Kissam Vanderbilt I (1849-1920) - Find A Grave Memorial">
            <a:extLst>
              <a:ext uri="{FF2B5EF4-FFF2-40B4-BE49-F238E27FC236}">
                <a16:creationId xmlns:a16="http://schemas.microsoft.com/office/drawing/2014/main" id="{4EB15E1C-54E6-4648-9BA9-D7A9CB2EB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490" y="2709041"/>
            <a:ext cx="2552510" cy="3736876"/>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5">
            <a:extLst>
              <a:ext uri="{FF2B5EF4-FFF2-40B4-BE49-F238E27FC236}">
                <a16:creationId xmlns:a16="http://schemas.microsoft.com/office/drawing/2014/main" id="{B7984322-EC1F-4F6B-A225-95DAA2C71300}"/>
              </a:ext>
            </a:extLst>
          </p:cNvPr>
          <p:cNvSpPr>
            <a:spLocks noGrp="1" noChangeArrowheads="1"/>
          </p:cNvSpPr>
          <p:nvPr>
            <p:ph type="body" sz="quarter" idx="11"/>
          </p:nvPr>
        </p:nvSpPr>
        <p:spPr>
          <a:xfrm>
            <a:off x="381000" y="342900"/>
            <a:ext cx="4953000" cy="6115050"/>
          </a:xfrm>
        </p:spPr>
        <p:txBody>
          <a:bodyPr/>
          <a:lstStyle/>
          <a:p>
            <a:r>
              <a:rPr lang="en-US" altLang="en-US" dirty="0"/>
              <a:t>Many of the heirs </a:t>
            </a:r>
            <a:br>
              <a:rPr lang="en-US" altLang="en-US" dirty="0"/>
            </a:br>
            <a:r>
              <a:rPr lang="en-US" altLang="en-US" dirty="0"/>
              <a:t>of William H. began spending their inheritance on lavish residences. Cornelius spent over $6,000,000 in 1886 to build a residence in </a:t>
            </a:r>
            <a:br>
              <a:rPr lang="en-US" altLang="en-US" dirty="0"/>
            </a:br>
            <a:r>
              <a:rPr lang="en-US" altLang="en-US" dirty="0"/>
              <a:t>New York City.</a:t>
            </a:r>
          </a:p>
        </p:txBody>
      </p:sp>
      <p:sp>
        <p:nvSpPr>
          <p:cNvPr id="5" name="Rectangle 4">
            <a:extLst>
              <a:ext uri="{FF2B5EF4-FFF2-40B4-BE49-F238E27FC236}">
                <a16:creationId xmlns:a16="http://schemas.microsoft.com/office/drawing/2014/main" id="{48EAE0EF-CD96-447E-8ED1-C78600D65BEF}"/>
              </a:ext>
            </a:extLst>
          </p:cNvPr>
          <p:cNvSpPr/>
          <p:nvPr/>
        </p:nvSpPr>
        <p:spPr>
          <a:xfrm>
            <a:off x="381000" y="6119396"/>
            <a:ext cx="5562600" cy="338554"/>
          </a:xfrm>
          <a:prstGeom prst="rect">
            <a:avLst/>
          </a:prstGeom>
        </p:spPr>
        <p:txBody>
          <a:bodyPr wrap="square" anchor="b">
            <a:spAutoFit/>
          </a:bodyPr>
          <a:lstStyle/>
          <a:p>
            <a:pPr marL="0" lvl="1"/>
            <a:r>
              <a:rPr lang="en-US" sz="1600" dirty="0"/>
              <a:t>Source:  </a:t>
            </a:r>
            <a:r>
              <a:rPr lang="en-US" sz="1600" dirty="0">
                <a:hlinkClick r:id="rId3"/>
              </a:rPr>
              <a:t>www.truthbeknown.com</a:t>
            </a:r>
            <a:r>
              <a:rPr lang="en-US" sz="1600" dirty="0"/>
              <a:t> </a:t>
            </a:r>
          </a:p>
        </p:txBody>
      </p:sp>
      <p:pic>
        <p:nvPicPr>
          <p:cNvPr id="24578" name="Picture 2">
            <a:extLst>
              <a:ext uri="{FF2B5EF4-FFF2-40B4-BE49-F238E27FC236}">
                <a16:creationId xmlns:a16="http://schemas.microsoft.com/office/drawing/2014/main" id="{801DDE23-55C5-4137-8DF9-3FD6109D2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27664"/>
            <a:ext cx="6395688" cy="4491038"/>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5">
            <a:extLst>
              <a:ext uri="{FF2B5EF4-FFF2-40B4-BE49-F238E27FC236}">
                <a16:creationId xmlns:a16="http://schemas.microsoft.com/office/drawing/2014/main" id="{245A784A-FD01-4049-9DB8-DA21F68D803D}"/>
              </a:ext>
            </a:extLst>
          </p:cNvPr>
          <p:cNvSpPr>
            <a:spLocks noGrp="1" noChangeArrowheads="1"/>
          </p:cNvSpPr>
          <p:nvPr>
            <p:ph type="body" sz="quarter" idx="11"/>
          </p:nvPr>
        </p:nvSpPr>
        <p:spPr>
          <a:xfrm>
            <a:off x="381000" y="342900"/>
            <a:ext cx="5715000" cy="6115050"/>
          </a:xfrm>
        </p:spPr>
        <p:txBody>
          <a:bodyPr/>
          <a:lstStyle/>
          <a:p>
            <a:r>
              <a:rPr lang="en-US" altLang="en-US" dirty="0"/>
              <a:t>Of all William H’s children, Frederick, who inherited only $10 million, did the best financially.  At Frederick’s death in 1938, he was worth $78 million. However, federal estate taxes consumed over half his estate.</a:t>
            </a:r>
          </a:p>
        </p:txBody>
      </p:sp>
      <p:sp>
        <p:nvSpPr>
          <p:cNvPr id="8" name="Rectangle 7">
            <a:extLst>
              <a:ext uri="{FF2B5EF4-FFF2-40B4-BE49-F238E27FC236}">
                <a16:creationId xmlns:a16="http://schemas.microsoft.com/office/drawing/2014/main" id="{B39F210F-A2A3-4577-875C-88199F627999}"/>
              </a:ext>
            </a:extLst>
          </p:cNvPr>
          <p:cNvSpPr/>
          <p:nvPr/>
        </p:nvSpPr>
        <p:spPr>
          <a:xfrm>
            <a:off x="381000" y="6119396"/>
            <a:ext cx="5562600" cy="338554"/>
          </a:xfrm>
          <a:prstGeom prst="rect">
            <a:avLst/>
          </a:prstGeom>
        </p:spPr>
        <p:txBody>
          <a:bodyPr wrap="square" anchor="b">
            <a:spAutoFit/>
          </a:bodyPr>
          <a:lstStyle/>
          <a:p>
            <a:pPr marL="0" lvl="1"/>
            <a:r>
              <a:rPr lang="en-US" sz="1600" dirty="0"/>
              <a:t>Source:  </a:t>
            </a:r>
            <a:r>
              <a:rPr lang="en-US" sz="1600" dirty="0" err="1"/>
              <a:t>Parknet.Com</a:t>
            </a:r>
            <a:r>
              <a:rPr lang="en-US" sz="1600" dirty="0"/>
              <a:t>. National Park Service</a:t>
            </a:r>
          </a:p>
        </p:txBody>
      </p:sp>
      <p:pic>
        <p:nvPicPr>
          <p:cNvPr id="25602" name="Picture 2" descr="Frederick Vanderbilt (U.S. National Park Service)">
            <a:extLst>
              <a:ext uri="{FF2B5EF4-FFF2-40B4-BE49-F238E27FC236}">
                <a16:creationId xmlns:a16="http://schemas.microsoft.com/office/drawing/2014/main" id="{D6B678CE-7D0D-4B2A-89B3-F3ED625A0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701946"/>
            <a:ext cx="4421606" cy="5396958"/>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a:extLst>
              <a:ext uri="{FF2B5EF4-FFF2-40B4-BE49-F238E27FC236}">
                <a16:creationId xmlns:a16="http://schemas.microsoft.com/office/drawing/2014/main" id="{29020CEF-5C45-450F-BA6E-6729225898B5}"/>
              </a:ext>
            </a:extLst>
          </p:cNvPr>
          <p:cNvSpPr>
            <a:spLocks noGrp="1" noChangeArrowheads="1"/>
          </p:cNvSpPr>
          <p:nvPr>
            <p:ph type="body" sz="quarter" idx="11"/>
          </p:nvPr>
        </p:nvSpPr>
        <p:spPr>
          <a:xfrm>
            <a:off x="381000" y="342900"/>
            <a:ext cx="11430000" cy="6115050"/>
          </a:xfrm>
        </p:spPr>
        <p:txBody>
          <a:bodyPr>
            <a:normAutofit/>
          </a:bodyPr>
          <a:lstStyle/>
          <a:p>
            <a:r>
              <a:rPr lang="en-US" altLang="en-US" sz="4800" b="1" dirty="0"/>
              <a:t>The succeeding generations of Vanderbilts didn’t do as 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007F-6B45-49A1-ADA3-C356154C03E8}"/>
              </a:ext>
            </a:extLst>
          </p:cNvPr>
          <p:cNvSpPr>
            <a:spLocks noGrp="1"/>
          </p:cNvSpPr>
          <p:nvPr>
            <p:ph type="title"/>
          </p:nvPr>
        </p:nvSpPr>
        <p:spPr>
          <a:xfrm>
            <a:off x="381000" y="365125"/>
            <a:ext cx="11430000" cy="1120775"/>
          </a:xfrm>
        </p:spPr>
        <p:txBody>
          <a:bodyPr/>
          <a:lstStyle/>
          <a:p>
            <a:r>
              <a:rPr lang="en-US" dirty="0"/>
              <a:t>An Important Anniversary</a:t>
            </a:r>
          </a:p>
        </p:txBody>
      </p:sp>
      <p:sp>
        <p:nvSpPr>
          <p:cNvPr id="3" name="Content Placeholder 2">
            <a:extLst>
              <a:ext uri="{FF2B5EF4-FFF2-40B4-BE49-F238E27FC236}">
                <a16:creationId xmlns:a16="http://schemas.microsoft.com/office/drawing/2014/main" id="{D4564F7D-EAB4-4B75-97B2-1FCA9CCAAD41}"/>
              </a:ext>
            </a:extLst>
          </p:cNvPr>
          <p:cNvSpPr>
            <a:spLocks noGrp="1"/>
          </p:cNvSpPr>
          <p:nvPr>
            <p:ph idx="1"/>
          </p:nvPr>
        </p:nvSpPr>
        <p:spPr>
          <a:xfrm>
            <a:off x="381000" y="1485900"/>
            <a:ext cx="11430000" cy="4972050"/>
          </a:xfrm>
        </p:spPr>
        <p:txBody>
          <a:bodyPr>
            <a:normAutofit/>
          </a:bodyPr>
          <a:lstStyle/>
          <a:p>
            <a:r>
              <a:rPr lang="en-US" dirty="0"/>
              <a:t>Two Things Richard Nixon said were not true:</a:t>
            </a:r>
          </a:p>
          <a:p>
            <a:pPr marL="742950" indent="-742950">
              <a:buFont typeface="+mj-lt"/>
              <a:buAutoNum type="arabicPeriod"/>
            </a:pPr>
            <a:r>
              <a:rPr lang="en-US" dirty="0"/>
              <a:t>The temporary suspension of converting US Dollars to Gold turned out to be permanent</a:t>
            </a:r>
          </a:p>
          <a:p>
            <a:pPr marL="742950" indent="-742950">
              <a:buFont typeface="+mj-lt"/>
              <a:buAutoNum type="arabicPeriod"/>
            </a:pPr>
            <a:r>
              <a:rPr lang="en-US" dirty="0"/>
              <a:t>The dollar has not maintained purchasing power for the ‘overwhelming majority’ of Americans who purchase American made products</a:t>
            </a:r>
          </a:p>
        </p:txBody>
      </p:sp>
    </p:spTree>
    <p:extLst>
      <p:ext uri="{BB962C8B-B14F-4D97-AF65-F5344CB8AC3E}">
        <p14:creationId xmlns:p14="http://schemas.microsoft.com/office/powerpoint/2010/main" val="256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a:extLst>
              <a:ext uri="{FF2B5EF4-FFF2-40B4-BE49-F238E27FC236}">
                <a16:creationId xmlns:a16="http://schemas.microsoft.com/office/drawing/2014/main" id="{29020CEF-5C45-450F-BA6E-6729225898B5}"/>
              </a:ext>
            </a:extLst>
          </p:cNvPr>
          <p:cNvSpPr>
            <a:spLocks noGrp="1" noChangeArrowheads="1"/>
          </p:cNvSpPr>
          <p:nvPr>
            <p:ph type="body" sz="quarter" idx="11"/>
          </p:nvPr>
        </p:nvSpPr>
        <p:spPr>
          <a:xfrm>
            <a:off x="381000" y="342900"/>
            <a:ext cx="11430000" cy="6115050"/>
          </a:xfrm>
        </p:spPr>
        <p:txBody>
          <a:bodyPr>
            <a:normAutofit/>
          </a:bodyPr>
          <a:lstStyle/>
          <a:p>
            <a:r>
              <a:rPr lang="en-US" altLang="en-US" dirty="0"/>
              <a:t>According To Arthur T. Vanderbilt II, author of </a:t>
            </a:r>
            <a:br>
              <a:rPr lang="en-US" altLang="en-US" dirty="0"/>
            </a:br>
            <a:r>
              <a:rPr lang="en-US" altLang="en-US" dirty="0"/>
              <a:t>“Fortune’s Children:  Fall Of The House Of Vanderbilt”,</a:t>
            </a:r>
            <a:br>
              <a:rPr lang="en-US" altLang="en-US" dirty="0"/>
            </a:br>
            <a:r>
              <a:rPr lang="en-US" altLang="en-US" dirty="0"/>
              <a:t>when 120 of Commodore Cornelius Vanderbilt’s direct descendants gathered for a reunion in 1973 – there was not a millionaire among them.</a:t>
            </a:r>
          </a:p>
        </p:txBody>
      </p:sp>
    </p:spTree>
    <p:extLst>
      <p:ext uri="{BB962C8B-B14F-4D97-AF65-F5344CB8AC3E}">
        <p14:creationId xmlns:p14="http://schemas.microsoft.com/office/powerpoint/2010/main" val="9440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a:extLst>
              <a:ext uri="{FF2B5EF4-FFF2-40B4-BE49-F238E27FC236}">
                <a16:creationId xmlns:a16="http://schemas.microsoft.com/office/drawing/2014/main" id="{29020CEF-5C45-450F-BA6E-6729225898B5}"/>
              </a:ext>
            </a:extLst>
          </p:cNvPr>
          <p:cNvSpPr>
            <a:spLocks noGrp="1" noChangeArrowheads="1"/>
          </p:cNvSpPr>
          <p:nvPr>
            <p:ph type="body" sz="quarter" idx="11"/>
          </p:nvPr>
        </p:nvSpPr>
        <p:spPr>
          <a:xfrm>
            <a:off x="381000" y="342900"/>
            <a:ext cx="6324600" cy="6115050"/>
          </a:xfrm>
        </p:spPr>
        <p:txBody>
          <a:bodyPr>
            <a:normAutofit/>
          </a:bodyPr>
          <a:lstStyle/>
          <a:p>
            <a:r>
              <a:rPr lang="en-US" altLang="en-US" sz="8800" b="1" dirty="0"/>
              <a:t>Only 3% </a:t>
            </a:r>
            <a:br>
              <a:rPr lang="en-US" altLang="en-US" sz="6600" b="1" dirty="0"/>
            </a:br>
            <a:r>
              <a:rPr lang="en-US" altLang="en-US" sz="4800" b="1" dirty="0"/>
              <a:t>of family assets on average survive to </a:t>
            </a:r>
            <a:br>
              <a:rPr lang="en-US" altLang="en-US" sz="4800" b="1" dirty="0"/>
            </a:br>
            <a:r>
              <a:rPr lang="en-US" altLang="en-US" sz="4800" b="1" dirty="0"/>
              <a:t>the 4th generation.</a:t>
            </a:r>
            <a:endParaRPr lang="en-US" altLang="en-US" sz="4000" b="1" dirty="0"/>
          </a:p>
        </p:txBody>
      </p:sp>
      <p:sp>
        <p:nvSpPr>
          <p:cNvPr id="5" name="Rectangle 4">
            <a:extLst>
              <a:ext uri="{FF2B5EF4-FFF2-40B4-BE49-F238E27FC236}">
                <a16:creationId xmlns:a16="http://schemas.microsoft.com/office/drawing/2014/main" id="{DF75C97D-E4BC-4478-9821-16A4A73724DD}"/>
              </a:ext>
            </a:extLst>
          </p:cNvPr>
          <p:cNvSpPr/>
          <p:nvPr/>
        </p:nvSpPr>
        <p:spPr>
          <a:xfrm>
            <a:off x="381000" y="6119396"/>
            <a:ext cx="5562600" cy="338554"/>
          </a:xfrm>
          <a:prstGeom prst="rect">
            <a:avLst/>
          </a:prstGeom>
        </p:spPr>
        <p:txBody>
          <a:bodyPr wrap="square" anchor="b">
            <a:spAutoFit/>
          </a:bodyPr>
          <a:lstStyle/>
          <a:p>
            <a:pPr marL="0" lvl="1"/>
            <a:r>
              <a:rPr lang="en-US" sz="1600" dirty="0">
                <a:solidFill>
                  <a:schemeClr val="bg1"/>
                </a:solidFill>
              </a:rPr>
              <a:t> Source:  Family Firm Institute, Brookline, Massachusetts </a:t>
            </a:r>
          </a:p>
        </p:txBody>
      </p:sp>
    </p:spTree>
    <p:extLst>
      <p:ext uri="{BB962C8B-B14F-4D97-AF65-F5344CB8AC3E}">
        <p14:creationId xmlns:p14="http://schemas.microsoft.com/office/powerpoint/2010/main" val="176545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5">
            <a:extLst>
              <a:ext uri="{FF2B5EF4-FFF2-40B4-BE49-F238E27FC236}">
                <a16:creationId xmlns:a16="http://schemas.microsoft.com/office/drawing/2014/main" id="{917AA62B-B78D-46DE-9906-F5A3DFFEB1F8}"/>
              </a:ext>
            </a:extLst>
          </p:cNvPr>
          <p:cNvSpPr>
            <a:spLocks noGrp="1" noChangeArrowheads="1"/>
          </p:cNvSpPr>
          <p:nvPr>
            <p:ph type="body" sz="quarter" idx="11"/>
          </p:nvPr>
        </p:nvSpPr>
        <p:spPr>
          <a:xfrm>
            <a:off x="381000" y="342900"/>
            <a:ext cx="11430000" cy="6115050"/>
          </a:xfrm>
        </p:spPr>
        <p:txBody>
          <a:bodyPr/>
          <a:lstStyle/>
          <a:p>
            <a:r>
              <a:rPr lang="en-US" altLang="en-US" dirty="0"/>
              <a:t>By now, you should realize that the centerpiece of any estate plan should be a multi-generational trust for your descendants that is:</a:t>
            </a:r>
          </a:p>
          <a:p>
            <a:pPr lvl="1"/>
            <a:r>
              <a:rPr lang="en-US" altLang="en-US" dirty="0"/>
              <a:t>Estate Tax Protected</a:t>
            </a:r>
          </a:p>
          <a:p>
            <a:pPr lvl="1"/>
            <a:r>
              <a:rPr lang="en-US" altLang="en-US" dirty="0"/>
              <a:t>Creditor Protected</a:t>
            </a:r>
          </a:p>
          <a:p>
            <a:pPr lvl="1"/>
            <a:r>
              <a:rPr lang="en-US" altLang="en-US" dirty="0"/>
              <a:t>Divorce Protected</a:t>
            </a:r>
          </a:p>
          <a:p>
            <a:r>
              <a:rPr lang="en-US" altLang="en-US" dirty="0"/>
              <a:t>Even though the primary beneficiary of the Trust controls the trust as trustee.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rnelius Vanderbilt - Biography, Children &amp;amp; Facts - HISTORY">
            <a:extLst>
              <a:ext uri="{FF2B5EF4-FFF2-40B4-BE49-F238E27FC236}">
                <a16:creationId xmlns:a16="http://schemas.microsoft.com/office/drawing/2014/main" id="{B3149CE8-EC7A-4AF2-ADF8-27EAC237F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92" r="28692"/>
          <a:stretch/>
        </p:blipFill>
        <p:spPr bwMode="auto">
          <a:xfrm>
            <a:off x="6553200" y="362953"/>
            <a:ext cx="3961706" cy="5229225"/>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8851" name="Rectangle 5">
            <a:extLst>
              <a:ext uri="{FF2B5EF4-FFF2-40B4-BE49-F238E27FC236}">
                <a16:creationId xmlns:a16="http://schemas.microsoft.com/office/drawing/2014/main" id="{1D6E7ADB-1D7E-41B7-9315-1CC9185C8EF6}"/>
              </a:ext>
            </a:extLst>
          </p:cNvPr>
          <p:cNvSpPr>
            <a:spLocks noGrp="1" noChangeArrowheads="1"/>
          </p:cNvSpPr>
          <p:nvPr>
            <p:ph type="body" sz="quarter" idx="11"/>
          </p:nvPr>
        </p:nvSpPr>
        <p:spPr>
          <a:xfrm>
            <a:off x="381000" y="342900"/>
            <a:ext cx="4828437" cy="6115050"/>
          </a:xfrm>
        </p:spPr>
        <p:txBody>
          <a:bodyPr/>
          <a:lstStyle/>
          <a:p>
            <a:r>
              <a:rPr lang="en-US" altLang="en-US" dirty="0"/>
              <a:t>Let’s go back and revisit Commodore Cornelius Vanderbilt’s estate. </a:t>
            </a:r>
          </a:p>
          <a:p>
            <a:r>
              <a:rPr lang="en-US" altLang="en-US" dirty="0"/>
              <a:t>What if the commodore had utilized a multi-generational trust? </a:t>
            </a:r>
          </a:p>
        </p:txBody>
      </p:sp>
      <p:pic>
        <p:nvPicPr>
          <p:cNvPr id="78853" name="Picture 11" descr="Kirkland_Hall_in_Spring">
            <a:extLst>
              <a:ext uri="{FF2B5EF4-FFF2-40B4-BE49-F238E27FC236}">
                <a16:creationId xmlns:a16="http://schemas.microsoft.com/office/drawing/2014/main" id="{18CAB363-4F5E-4A5D-886E-8E0FDACA56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9" t="2639" r="2639" b="2639"/>
          <a:stretch/>
        </p:blipFill>
        <p:spPr bwMode="auto">
          <a:xfrm>
            <a:off x="9587748" y="3563353"/>
            <a:ext cx="2270921" cy="2884070"/>
          </a:xfrm>
          <a:prstGeom prst="rect">
            <a:avLst/>
          </a:prstGeom>
          <a:noFill/>
          <a:effectLst>
            <a:outerShdw blurRad="190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1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a:extLst>
              <a:ext uri="{FF2B5EF4-FFF2-40B4-BE49-F238E27FC236}">
                <a16:creationId xmlns:a16="http://schemas.microsoft.com/office/drawing/2014/main" id="{9CEAA350-C2F9-4561-A99A-035472C8ECBB}"/>
              </a:ext>
            </a:extLst>
          </p:cNvPr>
          <p:cNvSpPr>
            <a:spLocks noGrp="1" noRot="1" noChangeArrowheads="1"/>
          </p:cNvSpPr>
          <p:nvPr>
            <p:ph type="title"/>
          </p:nvPr>
        </p:nvSpPr>
        <p:spPr/>
        <p:txBody>
          <a:bodyPr>
            <a:normAutofit fontScale="90000"/>
          </a:bodyPr>
          <a:lstStyle/>
          <a:p>
            <a:r>
              <a:rPr lang="en-US" altLang="en-US" sz="3200" dirty="0"/>
              <a:t>Let’s assume a 4% </a:t>
            </a:r>
            <a:r>
              <a:rPr lang="en-US" altLang="en-US" sz="3200" u="sng" dirty="0"/>
              <a:t>net</a:t>
            </a:r>
            <a:r>
              <a:rPr lang="en-US" altLang="en-US" sz="3200" dirty="0"/>
              <a:t> return on assets after withdrawals by the heirs, and see what the assets might be worth today:</a:t>
            </a:r>
            <a:r>
              <a:rPr lang="en-US" altLang="en-US" dirty="0"/>
              <a:t> </a:t>
            </a:r>
          </a:p>
        </p:txBody>
      </p:sp>
      <p:sp>
        <p:nvSpPr>
          <p:cNvPr id="89091" name="Rectangle 5">
            <a:extLst>
              <a:ext uri="{FF2B5EF4-FFF2-40B4-BE49-F238E27FC236}">
                <a16:creationId xmlns:a16="http://schemas.microsoft.com/office/drawing/2014/main" id="{6D2FF2EE-9BD9-43B2-82FB-D094AA3E6FF4}"/>
              </a:ext>
            </a:extLst>
          </p:cNvPr>
          <p:cNvSpPr>
            <a:spLocks noGrp="1" noChangeArrowheads="1"/>
          </p:cNvSpPr>
          <p:nvPr>
            <p:ph type="subTitle" idx="4294967295"/>
          </p:nvPr>
        </p:nvSpPr>
        <p:spPr>
          <a:xfrm>
            <a:off x="0" y="3886200"/>
            <a:ext cx="6400800" cy="1752600"/>
          </a:xfrm>
        </p:spPr>
        <p:txBody>
          <a:bodyPr/>
          <a:lstStyle/>
          <a:p>
            <a:pPr algn="ctr"/>
            <a:r>
              <a:rPr lang="en-US" altLang="en-US"/>
              <a:t> </a:t>
            </a:r>
          </a:p>
        </p:txBody>
      </p:sp>
      <p:graphicFrame>
        <p:nvGraphicFramePr>
          <p:cNvPr id="5" name="Group 32">
            <a:extLst>
              <a:ext uri="{FF2B5EF4-FFF2-40B4-BE49-F238E27FC236}">
                <a16:creationId xmlns:a16="http://schemas.microsoft.com/office/drawing/2014/main" id="{7E70AC46-FEBD-4476-B7AC-17C291B00908}"/>
              </a:ext>
            </a:extLst>
          </p:cNvPr>
          <p:cNvGraphicFramePr>
            <a:graphicFrameLocks/>
          </p:cNvGraphicFramePr>
          <p:nvPr/>
        </p:nvGraphicFramePr>
        <p:xfrm>
          <a:off x="6096000" y="762000"/>
          <a:ext cx="5715000" cy="5550535"/>
        </p:xfrm>
        <a:graphic>
          <a:graphicData uri="http://schemas.openxmlformats.org/drawingml/2006/table">
            <a:tbl>
              <a:tblPr firstRow="1" bandRow="1">
                <a:tableStyleId>{68D230F3-CF80-4859-8CE7-A43EE81993B5}</a:tableStyleId>
              </a:tblPr>
              <a:tblGrid>
                <a:gridCol w="1695659">
                  <a:extLst>
                    <a:ext uri="{9D8B030D-6E8A-4147-A177-3AD203B41FA5}">
                      <a16:colId xmlns:a16="http://schemas.microsoft.com/office/drawing/2014/main" val="20000"/>
                    </a:ext>
                  </a:extLst>
                </a:gridCol>
                <a:gridCol w="4019341">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1" u="none" strike="noStrike" cap="none" normalizeH="0" baseline="0" dirty="0">
                          <a:ln>
                            <a:noFill/>
                          </a:ln>
                          <a:solidFill>
                            <a:schemeClr val="tx1"/>
                          </a:solidFill>
                          <a:effectLst/>
                        </a:rPr>
                        <a:t>Year</a:t>
                      </a:r>
                      <a:endParaRPr kumimoji="0" lang="en-US" sz="2800" b="1"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1" u="none" strike="noStrike" cap="none" normalizeH="0" baseline="0" dirty="0">
                          <a:ln>
                            <a:noFill/>
                          </a:ln>
                          <a:solidFill>
                            <a:schemeClr val="tx1"/>
                          </a:solidFill>
                          <a:effectLst/>
                        </a:rPr>
                        <a:t>Estate Value</a:t>
                      </a:r>
                      <a:endParaRPr kumimoji="0" lang="en-US" sz="2800" b="1"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0"/>
                  </a:ext>
                </a:extLst>
              </a:tr>
              <a:tr h="9881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1877</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533400" marR="0" lvl="0" indent="-53340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     105,000,000</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1"/>
                  </a:ext>
                </a:extLst>
              </a:tr>
              <a:tr h="9881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1910</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     398,403,216 </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2"/>
                  </a:ext>
                </a:extLst>
              </a:tr>
              <a:tr h="9881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1935</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  1,062,077,767 </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3"/>
                  </a:ext>
                </a:extLst>
              </a:tr>
              <a:tr h="9881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1965</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  3,444,740,085 </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4"/>
                  </a:ext>
                </a:extLst>
              </a:tr>
              <a:tr h="9881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2022</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tc>
                  <a:txBody>
                    <a:body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Tahoma" pitchFamily="34" charset="0"/>
                        <a:buNone/>
                        <a:tabLst/>
                      </a:pPr>
                      <a:r>
                        <a:rPr kumimoji="0" lang="en-US" sz="2800" b="0" u="none" strike="noStrike" cap="none" normalizeH="0" baseline="0" dirty="0">
                          <a:ln>
                            <a:noFill/>
                          </a:ln>
                          <a:solidFill>
                            <a:schemeClr val="tx1"/>
                          </a:solidFill>
                          <a:effectLst/>
                        </a:rPr>
                        <a:t>$58,017,219,834 </a:t>
                      </a:r>
                      <a:endParaRPr kumimoji="0" lang="en-US" sz="2800" b="0" i="0" u="none" strike="noStrike" cap="none" normalizeH="0" baseline="0" dirty="0">
                        <a:ln>
                          <a:noFill/>
                        </a:ln>
                        <a:solidFill>
                          <a:schemeClr val="tx1"/>
                        </a:solidFill>
                        <a:effectLst/>
                        <a:latin typeface="Tahoma" pitchFamily="34" charset="0"/>
                      </a:endParaRPr>
                    </a:p>
                  </a:txBody>
                  <a:tcPr anchor="ctr" horzOverflow="overflow"/>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C69A-CBEB-47DF-A346-128313D19933}"/>
              </a:ext>
            </a:extLst>
          </p:cNvPr>
          <p:cNvSpPr>
            <a:spLocks noGrp="1"/>
          </p:cNvSpPr>
          <p:nvPr>
            <p:ph type="title"/>
          </p:nvPr>
        </p:nvSpPr>
        <p:spPr>
          <a:xfrm>
            <a:off x="381000" y="365125"/>
            <a:ext cx="11430000" cy="1616075"/>
          </a:xfrm>
        </p:spPr>
        <p:txBody>
          <a:bodyPr>
            <a:normAutofit/>
          </a:bodyPr>
          <a:lstStyle/>
          <a:p>
            <a:r>
              <a:rPr lang="en-US" altLang="en-US" dirty="0"/>
              <a:t>Different states allow dynastic trusts to continue for a different number of years</a:t>
            </a:r>
          </a:p>
        </p:txBody>
      </p:sp>
      <p:sp>
        <p:nvSpPr>
          <p:cNvPr id="3" name="Text Placeholder 2">
            <a:extLst>
              <a:ext uri="{FF2B5EF4-FFF2-40B4-BE49-F238E27FC236}">
                <a16:creationId xmlns:a16="http://schemas.microsoft.com/office/drawing/2014/main" id="{618BE87D-1C00-438C-80F9-FA711DCA1F8D}"/>
              </a:ext>
            </a:extLst>
          </p:cNvPr>
          <p:cNvSpPr>
            <a:spLocks noGrp="1"/>
          </p:cNvSpPr>
          <p:nvPr>
            <p:ph type="body" sz="quarter" idx="11"/>
          </p:nvPr>
        </p:nvSpPr>
        <p:spPr>
          <a:xfrm>
            <a:off x="381000" y="1981200"/>
            <a:ext cx="11430000" cy="4476750"/>
          </a:xfrm>
        </p:spPr>
        <p:txBody>
          <a:bodyPr>
            <a:normAutofit/>
          </a:bodyPr>
          <a:lstStyle/>
          <a:p>
            <a:r>
              <a:rPr lang="en-US" altLang="en-US" dirty="0"/>
              <a:t>Nevada allows a dynasty trust to last for 365 years.</a:t>
            </a:r>
            <a:br>
              <a:rPr lang="en-US" altLang="en-US" dirty="0"/>
            </a:br>
            <a:r>
              <a:rPr lang="en-US" altLang="en-US" dirty="0"/>
              <a:t>Florida allows a dynasty trust to last for 360 years.</a:t>
            </a:r>
          </a:p>
          <a:p>
            <a:r>
              <a:rPr lang="en-US" altLang="en-US" dirty="0"/>
              <a:t>Many states are currently “Life in being plus 21 years”. Death of youngest living beneficiary plus 21 years – typically 90 – 120 years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E7C3-D42D-40E5-B4ED-C2F05BFE7A74}"/>
              </a:ext>
            </a:extLst>
          </p:cNvPr>
          <p:cNvSpPr>
            <a:spLocks noGrp="1"/>
          </p:cNvSpPr>
          <p:nvPr>
            <p:ph type="title"/>
          </p:nvPr>
        </p:nvSpPr>
        <p:spPr>
          <a:xfrm>
            <a:off x="381000" y="1263317"/>
            <a:ext cx="5715000" cy="4331368"/>
          </a:xfrm>
        </p:spPr>
        <p:txBody>
          <a:bodyPr>
            <a:normAutofit/>
          </a:bodyPr>
          <a:lstStyle/>
          <a:p>
            <a:r>
              <a:rPr lang="en-US" dirty="0"/>
              <a:t>Leaving an IRA </a:t>
            </a:r>
            <a:br>
              <a:rPr lang="en-US" dirty="0"/>
            </a:br>
            <a:r>
              <a:rPr lang="en-US" dirty="0"/>
              <a:t>to Your Heirs </a:t>
            </a:r>
            <a:br>
              <a:rPr lang="en-US" dirty="0"/>
            </a:br>
            <a:r>
              <a:rPr lang="en-US" dirty="0"/>
              <a:t>vs. a Roth</a:t>
            </a:r>
          </a:p>
        </p:txBody>
      </p:sp>
      <p:sp>
        <p:nvSpPr>
          <p:cNvPr id="5" name="Text Placeholder 4">
            <a:extLst>
              <a:ext uri="{FF2B5EF4-FFF2-40B4-BE49-F238E27FC236}">
                <a16:creationId xmlns:a16="http://schemas.microsoft.com/office/drawing/2014/main" id="{516F64D2-B887-487F-B517-83CEF790CE7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879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Table&#10;&#10;Description automatically generated">
            <a:extLst>
              <a:ext uri="{FF2B5EF4-FFF2-40B4-BE49-F238E27FC236}">
                <a16:creationId xmlns:a16="http://schemas.microsoft.com/office/drawing/2014/main" id="{3ADFDC86-CC36-428E-A3BD-870FF9D87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7710023" cy="6858000"/>
          </a:xfrm>
          <a:prstGeom prst="rect">
            <a:avLst/>
          </a:prstGeom>
          <a:noFill/>
          <a:effectLst>
            <a:outerShdw blurRad="190500" dist="63500" dir="2700000" algn="tl" rotWithShape="0">
              <a:prstClr val="black">
                <a:alpha val="40000"/>
              </a:prstClr>
            </a:outerShdw>
          </a:effectLst>
        </p:spPr>
      </p:pic>
      <p:sp>
        <p:nvSpPr>
          <p:cNvPr id="2" name="TextBox 1">
            <a:extLst>
              <a:ext uri="{FF2B5EF4-FFF2-40B4-BE49-F238E27FC236}">
                <a16:creationId xmlns:a16="http://schemas.microsoft.com/office/drawing/2014/main" id="{7DE36043-B5B5-46A7-988D-231E25295AB7}"/>
              </a:ext>
            </a:extLst>
          </p:cNvPr>
          <p:cNvSpPr txBox="1"/>
          <p:nvPr/>
        </p:nvSpPr>
        <p:spPr>
          <a:xfrm>
            <a:off x="152400" y="1066800"/>
            <a:ext cx="3124200" cy="954107"/>
          </a:xfrm>
          <a:prstGeom prst="rect">
            <a:avLst/>
          </a:prstGeom>
          <a:noFill/>
        </p:spPr>
        <p:txBody>
          <a:bodyPr wrap="square" rtlCol="0">
            <a:spAutoFit/>
          </a:bodyPr>
          <a:lstStyle/>
          <a:p>
            <a:r>
              <a:rPr lang="en-US" sz="2800" b="1" dirty="0">
                <a:solidFill>
                  <a:schemeClr val="bg1"/>
                </a:solidFill>
              </a:rPr>
              <a:t>Actual Client from 2021 </a:t>
            </a:r>
          </a:p>
        </p:txBody>
      </p:sp>
    </p:spTree>
    <p:extLst>
      <p:ext uri="{BB962C8B-B14F-4D97-AF65-F5344CB8AC3E}">
        <p14:creationId xmlns:p14="http://schemas.microsoft.com/office/powerpoint/2010/main" val="3346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Table&#10;&#10;Description automatically generated">
            <a:extLst>
              <a:ext uri="{FF2B5EF4-FFF2-40B4-BE49-F238E27FC236}">
                <a16:creationId xmlns:a16="http://schemas.microsoft.com/office/drawing/2014/main" id="{70DFF81E-219F-474B-8D62-B1BC6D8D6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0"/>
            <a:ext cx="6591670" cy="6858000"/>
          </a:xfrm>
          <a:prstGeom prst="rect">
            <a:avLst/>
          </a:prstGeom>
          <a:noFill/>
          <a:effectLst>
            <a:outerShdw blurRad="190500" dist="63500" dir="2700000" algn="tl" rotWithShape="0">
              <a:prstClr val="black">
                <a:alpha val="40000"/>
              </a:prstClr>
            </a:outerShdw>
          </a:effectLst>
        </p:spPr>
      </p:pic>
      <p:sp>
        <p:nvSpPr>
          <p:cNvPr id="3" name="TextBox 2">
            <a:extLst>
              <a:ext uri="{FF2B5EF4-FFF2-40B4-BE49-F238E27FC236}">
                <a16:creationId xmlns:a16="http://schemas.microsoft.com/office/drawing/2014/main" id="{08CC9D64-429F-4CB3-8460-F1B00EBFB185}"/>
              </a:ext>
            </a:extLst>
          </p:cNvPr>
          <p:cNvSpPr txBox="1"/>
          <p:nvPr/>
        </p:nvSpPr>
        <p:spPr>
          <a:xfrm>
            <a:off x="152400" y="1066800"/>
            <a:ext cx="3124200" cy="954107"/>
          </a:xfrm>
          <a:prstGeom prst="rect">
            <a:avLst/>
          </a:prstGeom>
          <a:noFill/>
        </p:spPr>
        <p:txBody>
          <a:bodyPr wrap="square" rtlCol="0">
            <a:spAutoFit/>
          </a:bodyPr>
          <a:lstStyle/>
          <a:p>
            <a:r>
              <a:rPr lang="en-US" sz="2800" b="1" dirty="0">
                <a:solidFill>
                  <a:schemeClr val="bg1"/>
                </a:solidFill>
              </a:rPr>
              <a:t>Actual Client from 2021 </a:t>
            </a:r>
          </a:p>
        </p:txBody>
      </p:sp>
    </p:spTree>
    <p:extLst>
      <p:ext uri="{BB962C8B-B14F-4D97-AF65-F5344CB8AC3E}">
        <p14:creationId xmlns:p14="http://schemas.microsoft.com/office/powerpoint/2010/main" val="313384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898A-1F8B-48A4-A8CC-1C1E13BA4DCC}"/>
              </a:ext>
            </a:extLst>
          </p:cNvPr>
          <p:cNvSpPr>
            <a:spLocks noGrp="1"/>
          </p:cNvSpPr>
          <p:nvPr>
            <p:ph type="title"/>
          </p:nvPr>
        </p:nvSpPr>
        <p:spPr>
          <a:xfrm>
            <a:off x="381000" y="365125"/>
            <a:ext cx="11430000" cy="1616075"/>
          </a:xfrm>
        </p:spPr>
        <p:txBody>
          <a:bodyPr>
            <a:normAutofit/>
          </a:bodyPr>
          <a:lstStyle/>
          <a:p>
            <a:r>
              <a:rPr lang="en-US" dirty="0"/>
              <a:t>Protecting Assets from the Risk of a Large Medical Expense</a:t>
            </a:r>
          </a:p>
        </p:txBody>
      </p:sp>
      <p:sp>
        <p:nvSpPr>
          <p:cNvPr id="3" name="Content Placeholder 2">
            <a:extLst>
              <a:ext uri="{FF2B5EF4-FFF2-40B4-BE49-F238E27FC236}">
                <a16:creationId xmlns:a16="http://schemas.microsoft.com/office/drawing/2014/main" id="{B9A872F3-8D3B-4FBE-989C-8BC54DD5CA5A}"/>
              </a:ext>
            </a:extLst>
          </p:cNvPr>
          <p:cNvSpPr>
            <a:spLocks noGrp="1"/>
          </p:cNvSpPr>
          <p:nvPr>
            <p:ph idx="1"/>
          </p:nvPr>
        </p:nvSpPr>
        <p:spPr>
          <a:xfrm>
            <a:off x="381000" y="1981200"/>
            <a:ext cx="11430000" cy="4476750"/>
          </a:xfrm>
        </p:spPr>
        <p:txBody>
          <a:bodyPr/>
          <a:lstStyle/>
          <a:p>
            <a:r>
              <a:rPr lang="en-US" dirty="0"/>
              <a:t>The Potential Problems with Traditional Long Term Care Insurance</a:t>
            </a:r>
          </a:p>
          <a:p>
            <a:pPr lvl="1"/>
            <a:r>
              <a:rPr lang="en-US" dirty="0"/>
              <a:t>May not keep pace with inflation</a:t>
            </a:r>
          </a:p>
          <a:p>
            <a:pPr lvl="1"/>
            <a:r>
              <a:rPr lang="en-US" dirty="0"/>
              <a:t>Premiums can increase without additional benefits</a:t>
            </a:r>
          </a:p>
          <a:p>
            <a:endParaRPr lang="en-US" dirty="0"/>
          </a:p>
        </p:txBody>
      </p:sp>
    </p:spTree>
    <p:extLst>
      <p:ext uri="{BB962C8B-B14F-4D97-AF65-F5344CB8AC3E}">
        <p14:creationId xmlns:p14="http://schemas.microsoft.com/office/powerpoint/2010/main" val="222429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dirty="0"/>
              <a:t>The Current Monetary Policy</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rmAutofit/>
          </a:bodyPr>
          <a:lstStyle/>
          <a:p>
            <a:r>
              <a:rPr lang="en-US" dirty="0"/>
              <a:t>Beginning in 1971, US Dollars were loaned into existence.</a:t>
            </a:r>
          </a:p>
          <a:p>
            <a:r>
              <a:rPr lang="en-US" dirty="0"/>
              <a:t>Beginning in 1971, </a:t>
            </a:r>
            <a:r>
              <a:rPr lang="en-US" b="1" dirty="0"/>
              <a:t>US Dollars went from being an </a:t>
            </a:r>
            <a:r>
              <a:rPr lang="en-US" b="1" u="sng" dirty="0"/>
              <a:t>asset</a:t>
            </a:r>
            <a:r>
              <a:rPr lang="en-US" b="1" dirty="0"/>
              <a:t>, redeemable for gold to </a:t>
            </a:r>
            <a:r>
              <a:rPr lang="en-US" b="1" u="sng" dirty="0"/>
              <a:t>debt</a:t>
            </a:r>
            <a:r>
              <a:rPr lang="en-US" dirty="0"/>
              <a:t>.</a:t>
            </a:r>
          </a:p>
        </p:txBody>
      </p:sp>
    </p:spTree>
    <p:extLst>
      <p:ext uri="{BB962C8B-B14F-4D97-AF65-F5344CB8AC3E}">
        <p14:creationId xmlns:p14="http://schemas.microsoft.com/office/powerpoint/2010/main" val="16736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898A-1F8B-48A4-A8CC-1C1E13BA4DCC}"/>
              </a:ext>
            </a:extLst>
          </p:cNvPr>
          <p:cNvSpPr>
            <a:spLocks noGrp="1"/>
          </p:cNvSpPr>
          <p:nvPr>
            <p:ph type="title"/>
          </p:nvPr>
        </p:nvSpPr>
        <p:spPr>
          <a:xfrm>
            <a:off x="381000" y="365125"/>
            <a:ext cx="11430000" cy="1616075"/>
          </a:xfrm>
        </p:spPr>
        <p:txBody>
          <a:bodyPr>
            <a:normAutofit/>
          </a:bodyPr>
          <a:lstStyle/>
          <a:p>
            <a:r>
              <a:rPr lang="en-US" dirty="0"/>
              <a:t>Protecting Assets from the Risk of a </a:t>
            </a:r>
            <a:br>
              <a:rPr lang="en-US" dirty="0"/>
            </a:br>
            <a:r>
              <a:rPr lang="en-US" dirty="0"/>
              <a:t>Large Medical Expense</a:t>
            </a:r>
          </a:p>
        </p:txBody>
      </p:sp>
      <p:sp>
        <p:nvSpPr>
          <p:cNvPr id="3" name="Content Placeholder 2">
            <a:extLst>
              <a:ext uri="{FF2B5EF4-FFF2-40B4-BE49-F238E27FC236}">
                <a16:creationId xmlns:a16="http://schemas.microsoft.com/office/drawing/2014/main" id="{B9A872F3-8D3B-4FBE-989C-8BC54DD5CA5A}"/>
              </a:ext>
            </a:extLst>
          </p:cNvPr>
          <p:cNvSpPr>
            <a:spLocks noGrp="1"/>
          </p:cNvSpPr>
          <p:nvPr>
            <p:ph idx="1"/>
          </p:nvPr>
        </p:nvSpPr>
        <p:spPr>
          <a:xfrm>
            <a:off x="381000" y="1981200"/>
            <a:ext cx="11430000" cy="1181100"/>
          </a:xfrm>
        </p:spPr>
        <p:txBody>
          <a:bodyPr/>
          <a:lstStyle/>
          <a:p>
            <a:r>
              <a:rPr lang="en-US" dirty="0"/>
              <a:t>Potential Alternative…..</a:t>
            </a:r>
          </a:p>
        </p:txBody>
      </p:sp>
      <p:sp>
        <p:nvSpPr>
          <p:cNvPr id="7" name="TextBox 6">
            <a:extLst>
              <a:ext uri="{FF2B5EF4-FFF2-40B4-BE49-F238E27FC236}">
                <a16:creationId xmlns:a16="http://schemas.microsoft.com/office/drawing/2014/main" id="{657B7129-DB9E-4FA4-8C67-FDFF23412CB1}"/>
              </a:ext>
            </a:extLst>
          </p:cNvPr>
          <p:cNvSpPr txBox="1"/>
          <p:nvPr/>
        </p:nvSpPr>
        <p:spPr>
          <a:xfrm>
            <a:off x="381000" y="2819400"/>
            <a:ext cx="11430000" cy="3451857"/>
          </a:xfrm>
          <a:prstGeom prst="rect">
            <a:avLst/>
          </a:prstGeom>
          <a:solidFill>
            <a:schemeClr val="accent6"/>
          </a:solidFill>
          <a:effectLst>
            <a:outerShdw blurRad="190500" dist="63500" dir="2700000" algn="tl" rotWithShape="0">
              <a:prstClr val="black">
                <a:alpha val="40000"/>
              </a:prstClr>
            </a:outerShdw>
          </a:effectLst>
        </p:spPr>
        <p:txBody>
          <a:bodyPr wrap="square" lIns="182880" tIns="182880" rIns="182880" anchor="ctr">
            <a:noAutofit/>
          </a:bodyPr>
          <a:lstStyle/>
          <a:p>
            <a:r>
              <a:rPr lang="en-US" sz="7200" b="1" dirty="0">
                <a:solidFill>
                  <a:schemeClr val="bg1"/>
                </a:solidFill>
              </a:rPr>
              <a:t>Linked Benefit</a:t>
            </a:r>
            <a:br>
              <a:rPr lang="en-US" sz="7200" b="1" dirty="0">
                <a:solidFill>
                  <a:schemeClr val="bg1"/>
                </a:solidFill>
              </a:rPr>
            </a:br>
            <a:r>
              <a:rPr lang="en-US" sz="7200" b="1" dirty="0">
                <a:solidFill>
                  <a:schemeClr val="bg1"/>
                </a:solidFill>
              </a:rPr>
              <a:t>Contract</a:t>
            </a:r>
          </a:p>
        </p:txBody>
      </p:sp>
      <p:grpSp>
        <p:nvGrpSpPr>
          <p:cNvPr id="33" name="Group 32">
            <a:extLst>
              <a:ext uri="{FF2B5EF4-FFF2-40B4-BE49-F238E27FC236}">
                <a16:creationId xmlns:a16="http://schemas.microsoft.com/office/drawing/2014/main" id="{0DC60B43-B518-4191-AD64-C94FEF30984F}"/>
              </a:ext>
            </a:extLst>
          </p:cNvPr>
          <p:cNvGrpSpPr>
            <a:grpSpLocks noChangeAspect="1"/>
          </p:cNvGrpSpPr>
          <p:nvPr/>
        </p:nvGrpSpPr>
        <p:grpSpPr>
          <a:xfrm rot="345126">
            <a:off x="8376586" y="3021328"/>
            <a:ext cx="2286000" cy="3048000"/>
            <a:chOff x="8991600" y="3287163"/>
            <a:chExt cx="2286000" cy="3048000"/>
          </a:xfrm>
          <a:solidFill>
            <a:schemeClr val="bg1">
              <a:alpha val="20000"/>
            </a:schemeClr>
          </a:solidFill>
        </p:grpSpPr>
        <p:grpSp>
          <p:nvGrpSpPr>
            <p:cNvPr id="18" name="Graphic 16" descr="Contract outline">
              <a:extLst>
                <a:ext uri="{FF2B5EF4-FFF2-40B4-BE49-F238E27FC236}">
                  <a16:creationId xmlns:a16="http://schemas.microsoft.com/office/drawing/2014/main" id="{3445BD79-34ED-4079-898E-91A56AD8BBDB}"/>
                </a:ext>
              </a:extLst>
            </p:cNvPr>
            <p:cNvGrpSpPr/>
            <p:nvPr/>
          </p:nvGrpSpPr>
          <p:grpSpPr>
            <a:xfrm>
              <a:off x="8991600" y="3287163"/>
              <a:ext cx="2286000" cy="3048000"/>
              <a:chOff x="8991600" y="3287163"/>
              <a:chExt cx="2286000" cy="3048000"/>
            </a:xfrm>
            <a:grpFill/>
          </p:grpSpPr>
          <p:sp>
            <p:nvSpPr>
              <p:cNvPr id="19" name="Freeform: Shape 18">
                <a:extLst>
                  <a:ext uri="{FF2B5EF4-FFF2-40B4-BE49-F238E27FC236}">
                    <a16:creationId xmlns:a16="http://schemas.microsoft.com/office/drawing/2014/main" id="{E330D648-C31E-400E-94BA-D8345C49B979}"/>
                  </a:ext>
                </a:extLst>
              </p:cNvPr>
              <p:cNvSpPr/>
              <p:nvPr/>
            </p:nvSpPr>
            <p:spPr>
              <a:xfrm>
                <a:off x="8991600" y="3287163"/>
                <a:ext cx="2286000" cy="3048000"/>
              </a:xfrm>
              <a:custGeom>
                <a:avLst/>
                <a:gdLst>
                  <a:gd name="connsiteX0" fmla="*/ 2286000 w 2286000"/>
                  <a:gd name="connsiteY0" fmla="*/ 0 h 3048000"/>
                  <a:gd name="connsiteX1" fmla="*/ 0 w 2286000"/>
                  <a:gd name="connsiteY1" fmla="*/ 0 h 3048000"/>
                  <a:gd name="connsiteX2" fmla="*/ 0 w 2286000"/>
                  <a:gd name="connsiteY2" fmla="*/ 3048000 h 3048000"/>
                  <a:gd name="connsiteX3" fmla="*/ 2286000 w 2286000"/>
                  <a:gd name="connsiteY3" fmla="*/ 3048000 h 3048000"/>
                  <a:gd name="connsiteX4" fmla="*/ 2209800 w 2286000"/>
                  <a:gd name="connsiteY4" fmla="*/ 2971800 h 3048000"/>
                  <a:gd name="connsiteX5" fmla="*/ 76200 w 2286000"/>
                  <a:gd name="connsiteY5" fmla="*/ 2971800 h 3048000"/>
                  <a:gd name="connsiteX6" fmla="*/ 76200 w 2286000"/>
                  <a:gd name="connsiteY6" fmla="*/ 76200 h 3048000"/>
                  <a:gd name="connsiteX7" fmla="*/ 2209800 w 2286000"/>
                  <a:gd name="connsiteY7" fmla="*/ 762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048000">
                    <a:moveTo>
                      <a:pt x="2286000" y="0"/>
                    </a:moveTo>
                    <a:lnTo>
                      <a:pt x="0" y="0"/>
                    </a:lnTo>
                    <a:lnTo>
                      <a:pt x="0" y="3048000"/>
                    </a:lnTo>
                    <a:lnTo>
                      <a:pt x="2286000" y="3048000"/>
                    </a:lnTo>
                    <a:close/>
                    <a:moveTo>
                      <a:pt x="2209800" y="2971800"/>
                    </a:moveTo>
                    <a:lnTo>
                      <a:pt x="76200" y="2971800"/>
                    </a:lnTo>
                    <a:lnTo>
                      <a:pt x="76200" y="76200"/>
                    </a:lnTo>
                    <a:lnTo>
                      <a:pt x="2209800" y="76200"/>
                    </a:lnTo>
                    <a:close/>
                  </a:path>
                </a:pathLst>
              </a:custGeom>
              <a:grpFill/>
              <a:ln w="381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0CBB359-8593-4340-A940-BD4BBEDD6902}"/>
                  </a:ext>
                </a:extLst>
              </p:cNvPr>
              <p:cNvSpPr/>
              <p:nvPr/>
            </p:nvSpPr>
            <p:spPr>
              <a:xfrm>
                <a:off x="9372600" y="3858663"/>
                <a:ext cx="1524000" cy="76200"/>
              </a:xfrm>
              <a:custGeom>
                <a:avLst/>
                <a:gdLst>
                  <a:gd name="connsiteX0" fmla="*/ 0 w 1524000"/>
                  <a:gd name="connsiteY0" fmla="*/ 0 h 76200"/>
                  <a:gd name="connsiteX1" fmla="*/ 1524000 w 1524000"/>
                  <a:gd name="connsiteY1" fmla="*/ 0 h 76200"/>
                  <a:gd name="connsiteX2" fmla="*/ 1524000 w 1524000"/>
                  <a:gd name="connsiteY2" fmla="*/ 76200 h 76200"/>
                  <a:gd name="connsiteX3" fmla="*/ 0 w 1524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524000" h="76200">
                    <a:moveTo>
                      <a:pt x="0" y="0"/>
                    </a:moveTo>
                    <a:lnTo>
                      <a:pt x="1524000" y="0"/>
                    </a:lnTo>
                    <a:lnTo>
                      <a:pt x="1524000" y="76200"/>
                    </a:lnTo>
                    <a:lnTo>
                      <a:pt x="0" y="76200"/>
                    </a:lnTo>
                    <a:close/>
                  </a:path>
                </a:pathLst>
              </a:custGeom>
              <a:grpFill/>
              <a:ln w="381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1365742-4E29-47D6-9532-72B634E5EDD1}"/>
                  </a:ext>
                </a:extLst>
              </p:cNvPr>
              <p:cNvSpPr/>
              <p:nvPr/>
            </p:nvSpPr>
            <p:spPr>
              <a:xfrm>
                <a:off x="9372600" y="4163463"/>
                <a:ext cx="1524000" cy="76200"/>
              </a:xfrm>
              <a:custGeom>
                <a:avLst/>
                <a:gdLst>
                  <a:gd name="connsiteX0" fmla="*/ 0 w 1524000"/>
                  <a:gd name="connsiteY0" fmla="*/ 0 h 76200"/>
                  <a:gd name="connsiteX1" fmla="*/ 1524000 w 1524000"/>
                  <a:gd name="connsiteY1" fmla="*/ 0 h 76200"/>
                  <a:gd name="connsiteX2" fmla="*/ 1524000 w 1524000"/>
                  <a:gd name="connsiteY2" fmla="*/ 76200 h 76200"/>
                  <a:gd name="connsiteX3" fmla="*/ 0 w 1524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524000" h="76200">
                    <a:moveTo>
                      <a:pt x="0" y="0"/>
                    </a:moveTo>
                    <a:lnTo>
                      <a:pt x="1524000" y="0"/>
                    </a:lnTo>
                    <a:lnTo>
                      <a:pt x="1524000" y="76200"/>
                    </a:lnTo>
                    <a:lnTo>
                      <a:pt x="0" y="76200"/>
                    </a:lnTo>
                    <a:close/>
                  </a:path>
                </a:pathLst>
              </a:custGeom>
              <a:grpFill/>
              <a:ln w="381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20328D2-442D-4041-8F6E-C415C522C5E7}"/>
                  </a:ext>
                </a:extLst>
              </p:cNvPr>
              <p:cNvSpPr/>
              <p:nvPr/>
            </p:nvSpPr>
            <p:spPr>
              <a:xfrm>
                <a:off x="9372600" y="4468263"/>
                <a:ext cx="1524000" cy="76200"/>
              </a:xfrm>
              <a:custGeom>
                <a:avLst/>
                <a:gdLst>
                  <a:gd name="connsiteX0" fmla="*/ 0 w 1524000"/>
                  <a:gd name="connsiteY0" fmla="*/ 0 h 76200"/>
                  <a:gd name="connsiteX1" fmla="*/ 1524000 w 1524000"/>
                  <a:gd name="connsiteY1" fmla="*/ 0 h 76200"/>
                  <a:gd name="connsiteX2" fmla="*/ 1524000 w 1524000"/>
                  <a:gd name="connsiteY2" fmla="*/ 76200 h 76200"/>
                  <a:gd name="connsiteX3" fmla="*/ 0 w 1524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524000" h="76200">
                    <a:moveTo>
                      <a:pt x="0" y="0"/>
                    </a:moveTo>
                    <a:lnTo>
                      <a:pt x="1524000" y="0"/>
                    </a:lnTo>
                    <a:lnTo>
                      <a:pt x="1524000" y="76200"/>
                    </a:lnTo>
                    <a:lnTo>
                      <a:pt x="0" y="76200"/>
                    </a:lnTo>
                    <a:close/>
                  </a:path>
                </a:pathLst>
              </a:custGeom>
              <a:grpFill/>
              <a:ln w="381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AAD1205-E486-4004-8E33-FB3B1640CB4A}"/>
                  </a:ext>
                </a:extLst>
              </p:cNvPr>
              <p:cNvSpPr/>
              <p:nvPr/>
            </p:nvSpPr>
            <p:spPr>
              <a:xfrm>
                <a:off x="10134600" y="4773063"/>
                <a:ext cx="762000" cy="76200"/>
              </a:xfrm>
              <a:custGeom>
                <a:avLst/>
                <a:gdLst>
                  <a:gd name="connsiteX0" fmla="*/ 0 w 762000"/>
                  <a:gd name="connsiteY0" fmla="*/ 0 h 76200"/>
                  <a:gd name="connsiteX1" fmla="*/ 762000 w 762000"/>
                  <a:gd name="connsiteY1" fmla="*/ 0 h 76200"/>
                  <a:gd name="connsiteX2" fmla="*/ 762000 w 762000"/>
                  <a:gd name="connsiteY2" fmla="*/ 76200 h 76200"/>
                  <a:gd name="connsiteX3" fmla="*/ 0 w 762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0" h="76200">
                    <a:moveTo>
                      <a:pt x="0" y="0"/>
                    </a:moveTo>
                    <a:lnTo>
                      <a:pt x="762000" y="0"/>
                    </a:lnTo>
                    <a:lnTo>
                      <a:pt x="762000" y="76200"/>
                    </a:lnTo>
                    <a:lnTo>
                      <a:pt x="0" y="76200"/>
                    </a:lnTo>
                    <a:close/>
                  </a:path>
                </a:pathLst>
              </a:custGeom>
              <a:grpFill/>
              <a:ln w="381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AA1ECA7-1B76-47C7-AAF8-EA7FA0AAF898}"/>
                  </a:ext>
                </a:extLst>
              </p:cNvPr>
              <p:cNvSpPr/>
              <p:nvPr/>
            </p:nvSpPr>
            <p:spPr>
              <a:xfrm>
                <a:off x="9372600" y="5535063"/>
                <a:ext cx="762000" cy="76200"/>
              </a:xfrm>
              <a:custGeom>
                <a:avLst/>
                <a:gdLst>
                  <a:gd name="connsiteX0" fmla="*/ 0 w 762000"/>
                  <a:gd name="connsiteY0" fmla="*/ 0 h 76200"/>
                  <a:gd name="connsiteX1" fmla="*/ 762000 w 762000"/>
                  <a:gd name="connsiteY1" fmla="*/ 0 h 76200"/>
                  <a:gd name="connsiteX2" fmla="*/ 762000 w 762000"/>
                  <a:gd name="connsiteY2" fmla="*/ 76200 h 76200"/>
                  <a:gd name="connsiteX3" fmla="*/ 0 w 7620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0" h="76200">
                    <a:moveTo>
                      <a:pt x="0" y="0"/>
                    </a:moveTo>
                    <a:lnTo>
                      <a:pt x="762000" y="0"/>
                    </a:lnTo>
                    <a:lnTo>
                      <a:pt x="762000" y="76200"/>
                    </a:lnTo>
                    <a:lnTo>
                      <a:pt x="0" y="76200"/>
                    </a:lnTo>
                    <a:close/>
                  </a:path>
                </a:pathLst>
              </a:custGeom>
              <a:grpFill/>
              <a:ln w="38100"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F9F35844-DD47-43C5-9C84-B0408B714050}"/>
                </a:ext>
              </a:extLst>
            </p:cNvPr>
            <p:cNvSpPr/>
            <p:nvPr/>
          </p:nvSpPr>
          <p:spPr>
            <a:xfrm>
              <a:off x="10415741" y="5264985"/>
              <a:ext cx="590550" cy="590550"/>
            </a:xfrm>
            <a:custGeom>
              <a:avLst/>
              <a:gdLst>
                <a:gd name="connsiteX0" fmla="*/ 495300 w 590550"/>
                <a:gd name="connsiteY0" fmla="*/ 182880 h 590550"/>
                <a:gd name="connsiteX1" fmla="*/ 510540 w 590550"/>
                <a:gd name="connsiteY1" fmla="*/ 80010 h 590550"/>
                <a:gd name="connsiteX2" fmla="*/ 411480 w 590550"/>
                <a:gd name="connsiteY2" fmla="*/ 99060 h 590550"/>
                <a:gd name="connsiteX3" fmla="*/ 373380 w 590550"/>
                <a:gd name="connsiteY3" fmla="*/ 0 h 590550"/>
                <a:gd name="connsiteX4" fmla="*/ 297180 w 590550"/>
                <a:gd name="connsiteY4" fmla="*/ 68580 h 590550"/>
                <a:gd name="connsiteX5" fmla="*/ 217170 w 590550"/>
                <a:gd name="connsiteY5" fmla="*/ 0 h 590550"/>
                <a:gd name="connsiteX6" fmla="*/ 182880 w 590550"/>
                <a:gd name="connsiteY6" fmla="*/ 99060 h 590550"/>
                <a:gd name="connsiteX7" fmla="*/ 80010 w 590550"/>
                <a:gd name="connsiteY7" fmla="*/ 80010 h 590550"/>
                <a:gd name="connsiteX8" fmla="*/ 99060 w 590550"/>
                <a:gd name="connsiteY8" fmla="*/ 182880 h 590550"/>
                <a:gd name="connsiteX9" fmla="*/ 0 w 590550"/>
                <a:gd name="connsiteY9" fmla="*/ 217170 h 590550"/>
                <a:gd name="connsiteX10" fmla="*/ 68580 w 590550"/>
                <a:gd name="connsiteY10" fmla="*/ 297180 h 590550"/>
                <a:gd name="connsiteX11" fmla="*/ 0 w 590550"/>
                <a:gd name="connsiteY11" fmla="*/ 373380 h 590550"/>
                <a:gd name="connsiteX12" fmla="*/ 99060 w 590550"/>
                <a:gd name="connsiteY12" fmla="*/ 411480 h 590550"/>
                <a:gd name="connsiteX13" fmla="*/ 80010 w 590550"/>
                <a:gd name="connsiteY13" fmla="*/ 510540 h 590550"/>
                <a:gd name="connsiteX14" fmla="*/ 182880 w 590550"/>
                <a:gd name="connsiteY14" fmla="*/ 495300 h 590550"/>
                <a:gd name="connsiteX15" fmla="*/ 217170 w 590550"/>
                <a:gd name="connsiteY15" fmla="*/ 590550 h 590550"/>
                <a:gd name="connsiteX16" fmla="*/ 297180 w 590550"/>
                <a:gd name="connsiteY16" fmla="*/ 525780 h 590550"/>
                <a:gd name="connsiteX17" fmla="*/ 373380 w 590550"/>
                <a:gd name="connsiteY17" fmla="*/ 590550 h 590550"/>
                <a:gd name="connsiteX18" fmla="*/ 411480 w 590550"/>
                <a:gd name="connsiteY18" fmla="*/ 495300 h 590550"/>
                <a:gd name="connsiteX19" fmla="*/ 510540 w 590550"/>
                <a:gd name="connsiteY19" fmla="*/ 510540 h 590550"/>
                <a:gd name="connsiteX20" fmla="*/ 495300 w 590550"/>
                <a:gd name="connsiteY20" fmla="*/ 411480 h 590550"/>
                <a:gd name="connsiteX21" fmla="*/ 590550 w 590550"/>
                <a:gd name="connsiteY21" fmla="*/ 373380 h 590550"/>
                <a:gd name="connsiteX22" fmla="*/ 525780 w 590550"/>
                <a:gd name="connsiteY22" fmla="*/ 297180 h 590550"/>
                <a:gd name="connsiteX23" fmla="*/ 590550 w 590550"/>
                <a:gd name="connsiteY23" fmla="*/ 217170 h 590550"/>
                <a:gd name="connsiteX24" fmla="*/ 463868 w 590550"/>
                <a:gd name="connsiteY24" fmla="*/ 342062 h 590550"/>
                <a:gd name="connsiteX25" fmla="*/ 410756 w 590550"/>
                <a:gd name="connsiteY25" fmla="*/ 363322 h 590550"/>
                <a:gd name="connsiteX26" fmla="*/ 419405 w 590550"/>
                <a:gd name="connsiteY26" fmla="*/ 419519 h 590550"/>
                <a:gd name="connsiteX27" fmla="*/ 363245 w 590550"/>
                <a:gd name="connsiteY27" fmla="*/ 410909 h 590550"/>
                <a:gd name="connsiteX28" fmla="*/ 342024 w 590550"/>
                <a:gd name="connsiteY28" fmla="*/ 464020 h 590550"/>
                <a:gd name="connsiteX29" fmla="*/ 298399 w 590550"/>
                <a:gd name="connsiteY29" fmla="*/ 426911 h 590550"/>
                <a:gd name="connsiteX30" fmla="*/ 252679 w 590550"/>
                <a:gd name="connsiteY30" fmla="*/ 464020 h 590550"/>
                <a:gd name="connsiteX31" fmla="*/ 233629 w 590550"/>
                <a:gd name="connsiteY31" fmla="*/ 410909 h 590550"/>
                <a:gd name="connsiteX32" fmla="*/ 175336 w 590550"/>
                <a:gd name="connsiteY32" fmla="*/ 419557 h 590550"/>
                <a:gd name="connsiteX33" fmla="*/ 186119 w 590550"/>
                <a:gd name="connsiteY33" fmla="*/ 363360 h 590550"/>
                <a:gd name="connsiteX34" fmla="*/ 130911 w 590550"/>
                <a:gd name="connsiteY34" fmla="*/ 342138 h 590550"/>
                <a:gd name="connsiteX35" fmla="*/ 170193 w 590550"/>
                <a:gd name="connsiteY35" fmla="*/ 298513 h 590550"/>
                <a:gd name="connsiteX36" fmla="*/ 130873 w 590550"/>
                <a:gd name="connsiteY36" fmla="*/ 252794 h 590550"/>
                <a:gd name="connsiteX37" fmla="*/ 186119 w 590550"/>
                <a:gd name="connsiteY37" fmla="*/ 233744 h 590550"/>
                <a:gd name="connsiteX38" fmla="*/ 175260 w 590550"/>
                <a:gd name="connsiteY38" fmla="*/ 175108 h 590550"/>
                <a:gd name="connsiteX39" fmla="*/ 233629 w 590550"/>
                <a:gd name="connsiteY39" fmla="*/ 185928 h 590550"/>
                <a:gd name="connsiteX40" fmla="*/ 252679 w 590550"/>
                <a:gd name="connsiteY40" fmla="*/ 130683 h 590550"/>
                <a:gd name="connsiteX41" fmla="*/ 298399 w 590550"/>
                <a:gd name="connsiteY41" fmla="*/ 170002 h 590550"/>
                <a:gd name="connsiteX42" fmla="*/ 341986 w 590550"/>
                <a:gd name="connsiteY42" fmla="*/ 130721 h 590550"/>
                <a:gd name="connsiteX43" fmla="*/ 363245 w 590550"/>
                <a:gd name="connsiteY43" fmla="*/ 185928 h 590550"/>
                <a:gd name="connsiteX44" fmla="*/ 419405 w 590550"/>
                <a:gd name="connsiteY44" fmla="*/ 175108 h 590550"/>
                <a:gd name="connsiteX45" fmla="*/ 410756 w 590550"/>
                <a:gd name="connsiteY45" fmla="*/ 233439 h 590550"/>
                <a:gd name="connsiteX46" fmla="*/ 463868 w 590550"/>
                <a:gd name="connsiteY46" fmla="*/ 252489 h 590550"/>
                <a:gd name="connsiteX47" fmla="*/ 426796 w 590550"/>
                <a:gd name="connsiteY47" fmla="*/ 298209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90550" h="590550">
                  <a:moveTo>
                    <a:pt x="495300" y="182880"/>
                  </a:moveTo>
                  <a:lnTo>
                    <a:pt x="510540" y="80010"/>
                  </a:lnTo>
                  <a:lnTo>
                    <a:pt x="411480" y="99060"/>
                  </a:lnTo>
                  <a:lnTo>
                    <a:pt x="373380" y="0"/>
                  </a:lnTo>
                  <a:lnTo>
                    <a:pt x="297180" y="68580"/>
                  </a:lnTo>
                  <a:lnTo>
                    <a:pt x="217170" y="0"/>
                  </a:lnTo>
                  <a:lnTo>
                    <a:pt x="182880" y="99060"/>
                  </a:lnTo>
                  <a:lnTo>
                    <a:pt x="80010" y="80010"/>
                  </a:lnTo>
                  <a:lnTo>
                    <a:pt x="99060" y="182880"/>
                  </a:lnTo>
                  <a:lnTo>
                    <a:pt x="0" y="217170"/>
                  </a:lnTo>
                  <a:lnTo>
                    <a:pt x="68580" y="297180"/>
                  </a:lnTo>
                  <a:lnTo>
                    <a:pt x="0" y="373380"/>
                  </a:lnTo>
                  <a:lnTo>
                    <a:pt x="99060" y="411480"/>
                  </a:lnTo>
                  <a:lnTo>
                    <a:pt x="80010" y="510540"/>
                  </a:lnTo>
                  <a:lnTo>
                    <a:pt x="182880" y="495300"/>
                  </a:lnTo>
                  <a:lnTo>
                    <a:pt x="217170" y="590550"/>
                  </a:lnTo>
                  <a:lnTo>
                    <a:pt x="297180" y="525780"/>
                  </a:lnTo>
                  <a:lnTo>
                    <a:pt x="373380" y="590550"/>
                  </a:lnTo>
                  <a:lnTo>
                    <a:pt x="411480" y="495300"/>
                  </a:lnTo>
                  <a:lnTo>
                    <a:pt x="510540" y="510540"/>
                  </a:lnTo>
                  <a:lnTo>
                    <a:pt x="495300" y="411480"/>
                  </a:lnTo>
                  <a:lnTo>
                    <a:pt x="590550" y="373380"/>
                  </a:lnTo>
                  <a:lnTo>
                    <a:pt x="525780" y="297180"/>
                  </a:lnTo>
                  <a:lnTo>
                    <a:pt x="590550" y="217170"/>
                  </a:lnTo>
                  <a:close/>
                  <a:moveTo>
                    <a:pt x="463868" y="342062"/>
                  </a:moveTo>
                  <a:lnTo>
                    <a:pt x="410756" y="363322"/>
                  </a:lnTo>
                  <a:lnTo>
                    <a:pt x="419405" y="419519"/>
                  </a:lnTo>
                  <a:lnTo>
                    <a:pt x="363245" y="410909"/>
                  </a:lnTo>
                  <a:lnTo>
                    <a:pt x="342024" y="464020"/>
                  </a:lnTo>
                  <a:lnTo>
                    <a:pt x="298399" y="426911"/>
                  </a:lnTo>
                  <a:lnTo>
                    <a:pt x="252679" y="464020"/>
                  </a:lnTo>
                  <a:lnTo>
                    <a:pt x="233629" y="410909"/>
                  </a:lnTo>
                  <a:lnTo>
                    <a:pt x="175336" y="419557"/>
                  </a:lnTo>
                  <a:lnTo>
                    <a:pt x="186119" y="363360"/>
                  </a:lnTo>
                  <a:lnTo>
                    <a:pt x="130911" y="342138"/>
                  </a:lnTo>
                  <a:lnTo>
                    <a:pt x="170193" y="298513"/>
                  </a:lnTo>
                  <a:lnTo>
                    <a:pt x="130873" y="252794"/>
                  </a:lnTo>
                  <a:lnTo>
                    <a:pt x="186119" y="233744"/>
                  </a:lnTo>
                  <a:lnTo>
                    <a:pt x="175260" y="175108"/>
                  </a:lnTo>
                  <a:lnTo>
                    <a:pt x="233629" y="185928"/>
                  </a:lnTo>
                  <a:lnTo>
                    <a:pt x="252679" y="130683"/>
                  </a:lnTo>
                  <a:lnTo>
                    <a:pt x="298399" y="170002"/>
                  </a:lnTo>
                  <a:lnTo>
                    <a:pt x="341986" y="130721"/>
                  </a:lnTo>
                  <a:lnTo>
                    <a:pt x="363245" y="185928"/>
                  </a:lnTo>
                  <a:lnTo>
                    <a:pt x="419405" y="175108"/>
                  </a:lnTo>
                  <a:lnTo>
                    <a:pt x="410756" y="233439"/>
                  </a:lnTo>
                  <a:lnTo>
                    <a:pt x="463868" y="252489"/>
                  </a:lnTo>
                  <a:lnTo>
                    <a:pt x="426796" y="298209"/>
                  </a:lnTo>
                  <a:close/>
                </a:path>
              </a:pathLst>
            </a:custGeom>
            <a:grpFill/>
            <a:ln w="381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8729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898A-1F8B-48A4-A8CC-1C1E13BA4DCC}"/>
              </a:ext>
            </a:extLst>
          </p:cNvPr>
          <p:cNvSpPr>
            <a:spLocks noGrp="1"/>
          </p:cNvSpPr>
          <p:nvPr>
            <p:ph type="title"/>
          </p:nvPr>
        </p:nvSpPr>
        <p:spPr>
          <a:xfrm>
            <a:off x="381000" y="365125"/>
            <a:ext cx="11430000" cy="1616075"/>
          </a:xfrm>
        </p:spPr>
        <p:txBody>
          <a:bodyPr>
            <a:normAutofit/>
          </a:bodyPr>
          <a:lstStyle/>
          <a:p>
            <a:r>
              <a:rPr lang="en-US" dirty="0"/>
              <a:t>Protecting Assets from the Risk of a Large Medical Expense</a:t>
            </a:r>
          </a:p>
        </p:txBody>
      </p:sp>
      <p:sp>
        <p:nvSpPr>
          <p:cNvPr id="3" name="Content Placeholder 2">
            <a:extLst>
              <a:ext uri="{FF2B5EF4-FFF2-40B4-BE49-F238E27FC236}">
                <a16:creationId xmlns:a16="http://schemas.microsoft.com/office/drawing/2014/main" id="{B9A872F3-8D3B-4FBE-989C-8BC54DD5CA5A}"/>
              </a:ext>
            </a:extLst>
          </p:cNvPr>
          <p:cNvSpPr>
            <a:spLocks noGrp="1"/>
          </p:cNvSpPr>
          <p:nvPr>
            <p:ph idx="1"/>
          </p:nvPr>
        </p:nvSpPr>
        <p:spPr>
          <a:xfrm>
            <a:off x="381000" y="1981200"/>
            <a:ext cx="11430000" cy="4476750"/>
          </a:xfrm>
        </p:spPr>
        <p:txBody>
          <a:bodyPr>
            <a:normAutofit/>
          </a:bodyPr>
          <a:lstStyle/>
          <a:p>
            <a:r>
              <a:rPr lang="en-US" b="1" dirty="0"/>
              <a:t>Example:</a:t>
            </a:r>
          </a:p>
          <a:p>
            <a:pPr lvl="1"/>
            <a:r>
              <a:rPr lang="en-US" sz="4000" dirty="0"/>
              <a:t>75-Year-Old Female Client</a:t>
            </a:r>
          </a:p>
          <a:p>
            <a:pPr lvl="1">
              <a:tabLst>
                <a:tab pos="7885113" algn="r"/>
              </a:tabLst>
            </a:pPr>
            <a:r>
              <a:rPr lang="en-US" sz="4000" dirty="0"/>
              <a:t>Annual Deposit:	$4,873</a:t>
            </a:r>
          </a:p>
          <a:p>
            <a:pPr lvl="1">
              <a:tabLst>
                <a:tab pos="7885113" algn="r"/>
              </a:tabLst>
            </a:pPr>
            <a:r>
              <a:rPr lang="en-US" sz="4000" dirty="0"/>
              <a:t>Guaranteed Benefit:	$210,000</a:t>
            </a:r>
          </a:p>
          <a:p>
            <a:r>
              <a:rPr lang="en-US" dirty="0"/>
              <a:t>Can be used for medical expenses if chronically ill or will be paid as a tax-free death benefit at her passing.</a:t>
            </a:r>
          </a:p>
        </p:txBody>
      </p:sp>
    </p:spTree>
    <p:extLst>
      <p:ext uri="{BB962C8B-B14F-4D97-AF65-F5344CB8AC3E}">
        <p14:creationId xmlns:p14="http://schemas.microsoft.com/office/powerpoint/2010/main" val="340866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999" y="1263317"/>
            <a:ext cx="5961063" cy="4331368"/>
          </a:xfrm>
        </p:spPr>
        <p:txBody>
          <a:bodyPr/>
          <a:lstStyle/>
          <a:p>
            <a:r>
              <a:rPr lang="en-US" dirty="0"/>
              <a:t>Module Three:</a:t>
            </a:r>
            <a:br>
              <a:rPr lang="en-US" dirty="0"/>
            </a:br>
            <a:br>
              <a:rPr lang="en-US" sz="2000" dirty="0"/>
            </a:br>
            <a:r>
              <a:rPr lang="en-US" dirty="0"/>
              <a:t>Taxation of Benefits and Retirement Accounts (Review)</a:t>
            </a:r>
          </a:p>
        </p:txBody>
      </p:sp>
      <p:sp>
        <p:nvSpPr>
          <p:cNvPr id="2" name="Text Placeholder 1">
            <a:extLst>
              <a:ext uri="{FF2B5EF4-FFF2-40B4-BE49-F238E27FC236}">
                <a16:creationId xmlns:a16="http://schemas.microsoft.com/office/drawing/2014/main" id="{3A6FCB9A-2627-46A6-BCB4-FC847B73C24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180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5638800" cy="6115050"/>
          </a:xfrm>
        </p:spPr>
        <p:txBody>
          <a:bodyPr/>
          <a:lstStyle/>
          <a:p>
            <a:r>
              <a:rPr lang="en-US" dirty="0"/>
              <a:t>In this example, we’ll consider the situation of Frank and Susan.  They are both 66 years old. </a:t>
            </a:r>
          </a:p>
        </p:txBody>
      </p:sp>
      <p:pic>
        <p:nvPicPr>
          <p:cNvPr id="5" name="Picture Placeholder 5">
            <a:extLst>
              <a:ext uri="{FF2B5EF4-FFF2-40B4-BE49-F238E27FC236}">
                <a16:creationId xmlns:a16="http://schemas.microsoft.com/office/drawing/2014/main" id="{669E57D0-77C4-489E-83E1-0A36B287D90E}"/>
              </a:ext>
            </a:extLst>
          </p:cNvPr>
          <p:cNvPicPr>
            <a:picLocks noGrp="1" noChangeAspect="1"/>
          </p:cNvPicPr>
          <p:nvPr>
            <p:ph type="pic" sz="quarter" idx="12"/>
          </p:nvPr>
        </p:nvPicPr>
        <p:blipFill>
          <a:blip r:embed="rId2"/>
          <a:srcRect t="9" b="9"/>
          <a:stretch>
            <a:fillRect/>
          </a:stretch>
        </p:blipFill>
        <p:spPr/>
      </p:pic>
    </p:spTree>
    <p:extLst>
      <p:ext uri="{BB962C8B-B14F-4D97-AF65-F5344CB8AC3E}">
        <p14:creationId xmlns:p14="http://schemas.microsoft.com/office/powerpoint/2010/main" val="112300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6781800" cy="6115050"/>
          </a:xfrm>
        </p:spPr>
        <p:txBody>
          <a:bodyPr/>
          <a:lstStyle/>
          <a:p>
            <a:pPr marL="0" indent="0">
              <a:buNone/>
            </a:pPr>
            <a:r>
              <a:rPr lang="en-US" dirty="0"/>
              <a:t>They’ve done some preliminary planning and determined that they will need about $84,000 per year when they retire.</a:t>
            </a:r>
          </a:p>
        </p:txBody>
      </p:sp>
      <p:pic>
        <p:nvPicPr>
          <p:cNvPr id="5" name="Picture Placeholder 5">
            <a:extLst>
              <a:ext uri="{FF2B5EF4-FFF2-40B4-BE49-F238E27FC236}">
                <a16:creationId xmlns:a16="http://schemas.microsoft.com/office/drawing/2014/main" id="{E80DBE0C-29C6-457E-B245-B2A8B4756D6A}"/>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342519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5715000" cy="6115050"/>
          </a:xfrm>
        </p:spPr>
        <p:txBody>
          <a:bodyPr/>
          <a:lstStyle/>
          <a:p>
            <a:pPr marL="0" indent="0">
              <a:buNone/>
            </a:pPr>
            <a:r>
              <a:rPr lang="en-US" dirty="0"/>
              <a:t>After conducting a Social Security maximization study, they determine that they can receive a combined $58,000 per year from Social Security upon retirement.</a:t>
            </a:r>
          </a:p>
        </p:txBody>
      </p:sp>
      <p:pic>
        <p:nvPicPr>
          <p:cNvPr id="5" name="Picture Placeholder 5">
            <a:extLst>
              <a:ext uri="{FF2B5EF4-FFF2-40B4-BE49-F238E27FC236}">
                <a16:creationId xmlns:a16="http://schemas.microsoft.com/office/drawing/2014/main" id="{1E0E0214-6078-4B90-BC1D-5515CF1209CE}"/>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153759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A90448F-1873-4E79-AB41-A6B6AD78DD1A}"/>
              </a:ext>
            </a:extLst>
          </p:cNvPr>
          <p:cNvSpPr/>
          <p:nvPr/>
        </p:nvSpPr>
        <p:spPr>
          <a:xfrm>
            <a:off x="6643688" y="0"/>
            <a:ext cx="5548311" cy="6858000"/>
          </a:xfrm>
          <a:custGeom>
            <a:avLst/>
            <a:gdLst>
              <a:gd name="connsiteX0" fmla="*/ 1020029 w 5548311"/>
              <a:gd name="connsiteY0" fmla="*/ 0 h 6858000"/>
              <a:gd name="connsiteX1" fmla="*/ 5548311 w 5548311"/>
              <a:gd name="connsiteY1" fmla="*/ 0 h 6858000"/>
              <a:gd name="connsiteX2" fmla="*/ 5548311 w 5548311"/>
              <a:gd name="connsiteY2" fmla="*/ 6858000 h 6858000"/>
              <a:gd name="connsiteX3" fmla="*/ 0 w 55483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48311" h="6858000">
                <a:moveTo>
                  <a:pt x="1020029" y="0"/>
                </a:moveTo>
                <a:lnTo>
                  <a:pt x="5548311" y="0"/>
                </a:lnTo>
                <a:lnTo>
                  <a:pt x="5548311" y="6858000"/>
                </a:lnTo>
                <a:lnTo>
                  <a:pt x="0" y="685800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p:cNvSpPr>
            <a:spLocks noGrp="1"/>
          </p:cNvSpPr>
          <p:nvPr>
            <p:ph type="body" sz="quarter" idx="11"/>
          </p:nvPr>
        </p:nvSpPr>
        <p:spPr>
          <a:xfrm>
            <a:off x="381001" y="342900"/>
            <a:ext cx="6262687" cy="6115050"/>
          </a:xfrm>
        </p:spPr>
        <p:txBody>
          <a:bodyPr>
            <a:normAutofit/>
          </a:bodyPr>
          <a:lstStyle/>
          <a:p>
            <a:r>
              <a:rPr lang="en-US" sz="3200" dirty="0"/>
              <a:t>Frank and Susan have accumulated $1,200,000 in 401(k) plans at their employers.  They will need to draw $26,000 per year from these assets to meet their desired income level.</a:t>
            </a:r>
          </a:p>
        </p:txBody>
      </p:sp>
      <p:graphicFrame>
        <p:nvGraphicFramePr>
          <p:cNvPr id="3" name="Chart 2"/>
          <p:cNvGraphicFramePr/>
          <p:nvPr/>
        </p:nvGraphicFramePr>
        <p:xfrm>
          <a:off x="8313807" y="719666"/>
          <a:ext cx="252095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8472069" y="4857750"/>
            <a:ext cx="2204426" cy="738664"/>
          </a:xfrm>
          <a:prstGeom prst="rect">
            <a:avLst/>
          </a:prstGeom>
        </p:spPr>
        <p:txBody>
          <a:bodyPr wrap="square">
            <a:spAutoFit/>
          </a:bodyPr>
          <a:lstStyle/>
          <a:p>
            <a:pPr algn="ctr"/>
            <a:r>
              <a:rPr lang="en-US" sz="2800" b="1" dirty="0">
                <a:solidFill>
                  <a:schemeClr val="bg1"/>
                </a:solidFill>
              </a:rPr>
              <a:t>$24,000</a:t>
            </a:r>
            <a:br>
              <a:rPr lang="en-US" sz="2800" b="1" dirty="0">
                <a:solidFill>
                  <a:schemeClr val="bg1"/>
                </a:solidFill>
              </a:rPr>
            </a:br>
            <a:r>
              <a:rPr lang="en-US" sz="1400" b="1" dirty="0">
                <a:solidFill>
                  <a:schemeClr val="bg1"/>
                </a:solidFill>
              </a:rPr>
              <a:t>Susan Social Security</a:t>
            </a:r>
          </a:p>
        </p:txBody>
      </p:sp>
      <p:sp>
        <p:nvSpPr>
          <p:cNvPr id="6" name="Rectangle 5"/>
          <p:cNvSpPr/>
          <p:nvPr/>
        </p:nvSpPr>
        <p:spPr>
          <a:xfrm>
            <a:off x="8793232" y="1600200"/>
            <a:ext cx="1562100" cy="738664"/>
          </a:xfrm>
          <a:prstGeom prst="rect">
            <a:avLst/>
          </a:prstGeom>
        </p:spPr>
        <p:txBody>
          <a:bodyPr wrap="square">
            <a:spAutoFit/>
          </a:bodyPr>
          <a:lstStyle/>
          <a:p>
            <a:pPr algn="ctr"/>
            <a:r>
              <a:rPr lang="en-US" sz="2800" b="1" dirty="0">
                <a:solidFill>
                  <a:schemeClr val="bg1"/>
                </a:solidFill>
              </a:rPr>
              <a:t>$26,000</a:t>
            </a:r>
            <a:br>
              <a:rPr lang="en-US" sz="2800" b="1" dirty="0">
                <a:solidFill>
                  <a:schemeClr val="bg1"/>
                </a:solidFill>
              </a:rPr>
            </a:br>
            <a:r>
              <a:rPr lang="en-US" sz="1400" b="1" dirty="0">
                <a:solidFill>
                  <a:schemeClr val="bg1"/>
                </a:solidFill>
              </a:rPr>
              <a:t>Needed</a:t>
            </a:r>
          </a:p>
        </p:txBody>
      </p:sp>
      <p:sp>
        <p:nvSpPr>
          <p:cNvPr id="7" name="Rectangle 6"/>
          <p:cNvSpPr/>
          <p:nvPr/>
        </p:nvSpPr>
        <p:spPr>
          <a:xfrm>
            <a:off x="8472069" y="3031093"/>
            <a:ext cx="2204426" cy="738664"/>
          </a:xfrm>
          <a:prstGeom prst="rect">
            <a:avLst/>
          </a:prstGeom>
        </p:spPr>
        <p:txBody>
          <a:bodyPr wrap="square">
            <a:spAutoFit/>
          </a:bodyPr>
          <a:lstStyle/>
          <a:p>
            <a:pPr algn="ctr"/>
            <a:r>
              <a:rPr lang="en-US" sz="2800" b="1" dirty="0">
                <a:solidFill>
                  <a:schemeClr val="bg1"/>
                </a:solidFill>
              </a:rPr>
              <a:t>$34,000</a:t>
            </a:r>
            <a:br>
              <a:rPr lang="en-US" sz="2800" b="1" dirty="0">
                <a:solidFill>
                  <a:schemeClr val="bg1"/>
                </a:solidFill>
              </a:rPr>
            </a:br>
            <a:r>
              <a:rPr lang="en-US" sz="1400" b="1" dirty="0">
                <a:solidFill>
                  <a:schemeClr val="bg1"/>
                </a:solidFill>
              </a:rPr>
              <a:t>Frank Social Security</a:t>
            </a:r>
          </a:p>
        </p:txBody>
      </p:sp>
      <p:grpSp>
        <p:nvGrpSpPr>
          <p:cNvPr id="8" name="Group 7"/>
          <p:cNvGrpSpPr/>
          <p:nvPr/>
        </p:nvGrpSpPr>
        <p:grpSpPr>
          <a:xfrm rot="10800000">
            <a:off x="10834757" y="2684585"/>
            <a:ext cx="1006772" cy="3309341"/>
            <a:chOff x="8393124" y="3851575"/>
            <a:chExt cx="1006772" cy="2053135"/>
          </a:xfrm>
        </p:grpSpPr>
        <p:sp>
          <p:nvSpPr>
            <p:cNvPr id="9" name="Rectangle 8"/>
            <p:cNvSpPr/>
            <p:nvPr/>
          </p:nvSpPr>
          <p:spPr>
            <a:xfrm rot="16200000">
              <a:off x="7924050" y="4508811"/>
              <a:ext cx="1676812" cy="738664"/>
            </a:xfrm>
            <a:prstGeom prst="rect">
              <a:avLst/>
            </a:prstGeom>
          </p:spPr>
          <p:txBody>
            <a:bodyPr wrap="square">
              <a:spAutoFit/>
            </a:bodyPr>
            <a:lstStyle/>
            <a:p>
              <a:pPr algn="ctr"/>
              <a:r>
                <a:rPr lang="en-US" sz="2800" b="1" dirty="0">
                  <a:solidFill>
                    <a:schemeClr val="accent6">
                      <a:lumMod val="50000"/>
                    </a:schemeClr>
                  </a:solidFill>
                </a:rPr>
                <a:t>$58,000</a:t>
              </a:r>
              <a:br>
                <a:rPr lang="en-US" sz="2800" b="1" dirty="0">
                  <a:solidFill>
                    <a:schemeClr val="accent6">
                      <a:lumMod val="50000"/>
                    </a:schemeClr>
                  </a:solidFill>
                </a:rPr>
              </a:br>
              <a:r>
                <a:rPr lang="en-US" sz="1400" b="1" dirty="0">
                  <a:solidFill>
                    <a:schemeClr val="accent6">
                      <a:lumMod val="50000"/>
                    </a:schemeClr>
                  </a:solidFill>
                </a:rPr>
                <a:t>Total Benefits</a:t>
              </a:r>
              <a:endParaRPr lang="en-US" sz="900" b="1" dirty="0">
                <a:solidFill>
                  <a:schemeClr val="accent6">
                    <a:lumMod val="50000"/>
                  </a:schemeClr>
                </a:solidFill>
              </a:endParaRPr>
            </a:p>
          </p:txBody>
        </p:sp>
        <p:sp>
          <p:nvSpPr>
            <p:cNvPr id="10" name="Left Brace 9"/>
            <p:cNvSpPr/>
            <p:nvPr/>
          </p:nvSpPr>
          <p:spPr>
            <a:xfrm>
              <a:off x="9131788" y="3851575"/>
              <a:ext cx="268108" cy="2053135"/>
            </a:xfrm>
            <a:prstGeom prst="leftBrace">
              <a:avLst>
                <a:gd name="adj1" fmla="val 40671"/>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042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t>One look at Frank and Susan’s situation reveals that when they reach age 72, their required minimum distributions will exceed their income needs.</a:t>
            </a:r>
          </a:p>
        </p:txBody>
      </p:sp>
    </p:spTree>
    <p:extLst>
      <p:ext uri="{BB962C8B-B14F-4D97-AF65-F5344CB8AC3E}">
        <p14:creationId xmlns:p14="http://schemas.microsoft.com/office/powerpoint/2010/main" val="355366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342900"/>
            <a:ext cx="4953000" cy="6115050"/>
          </a:xfrm>
        </p:spPr>
        <p:txBody>
          <a:bodyPr/>
          <a:lstStyle/>
          <a:p>
            <a:r>
              <a:rPr lang="en-US" dirty="0"/>
              <a:t>Income Frank and Susan will need during retirement followed by required minimum distributions.</a:t>
            </a:r>
          </a:p>
        </p:txBody>
      </p:sp>
      <p:pic>
        <p:nvPicPr>
          <p:cNvPr id="5" name="Picture 4" descr="Table&#10;&#10;Description automatically generated">
            <a:extLst>
              <a:ext uri="{FF2B5EF4-FFF2-40B4-BE49-F238E27FC236}">
                <a16:creationId xmlns:a16="http://schemas.microsoft.com/office/drawing/2014/main" id="{CDE184B8-F377-422D-9540-6E07F5444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459" y="133350"/>
            <a:ext cx="7006573" cy="6381750"/>
          </a:xfrm>
          <a:prstGeom prst="rect">
            <a:avLst/>
          </a:prstGeom>
        </p:spPr>
      </p:pic>
      <p:sp>
        <p:nvSpPr>
          <p:cNvPr id="3" name="TextBox 2">
            <a:extLst>
              <a:ext uri="{FF2B5EF4-FFF2-40B4-BE49-F238E27FC236}">
                <a16:creationId xmlns:a16="http://schemas.microsoft.com/office/drawing/2014/main" id="{B1A291CB-A030-4DE7-B1E5-7BCEA936ECCA}"/>
              </a:ext>
            </a:extLst>
          </p:cNvPr>
          <p:cNvSpPr txBox="1"/>
          <p:nvPr/>
        </p:nvSpPr>
        <p:spPr>
          <a:xfrm>
            <a:off x="7086600" y="3124200"/>
            <a:ext cx="1143000" cy="923330"/>
          </a:xfrm>
          <a:prstGeom prst="rect">
            <a:avLst/>
          </a:prstGeom>
          <a:solidFill>
            <a:schemeClr val="bg1"/>
          </a:solidFill>
        </p:spPr>
        <p:txBody>
          <a:bodyPr wrap="square" rtlCol="0">
            <a:spAutoFit/>
          </a:bodyPr>
          <a:lstStyle/>
          <a:p>
            <a:r>
              <a:rPr lang="en-US" dirty="0"/>
              <a:t>Age 72</a:t>
            </a:r>
          </a:p>
          <a:p>
            <a:r>
              <a:rPr lang="en-US" dirty="0"/>
              <a:t>RMD’s</a:t>
            </a:r>
          </a:p>
          <a:p>
            <a:r>
              <a:rPr lang="en-US" dirty="0"/>
              <a:t>$53,492</a:t>
            </a:r>
          </a:p>
        </p:txBody>
      </p:sp>
    </p:spTree>
    <p:extLst>
      <p:ext uri="{BB962C8B-B14F-4D97-AF65-F5344CB8AC3E}">
        <p14:creationId xmlns:p14="http://schemas.microsoft.com/office/powerpoint/2010/main" val="25147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9525000" cy="6115050"/>
          </a:xfrm>
        </p:spPr>
        <p:txBody>
          <a:bodyPr/>
          <a:lstStyle/>
          <a:p>
            <a:pPr marL="0" indent="0">
              <a:buNone/>
            </a:pPr>
            <a:r>
              <a:rPr lang="en-US" dirty="0"/>
              <a:t>Let’s examine how those withdrawals will affect Frank and Susan’s Social Security benefits when they reach age 72 (Now changed under the SECURE Act).</a:t>
            </a:r>
          </a:p>
        </p:txBody>
      </p:sp>
    </p:spTree>
    <p:extLst>
      <p:ext uri="{BB962C8B-B14F-4D97-AF65-F5344CB8AC3E}">
        <p14:creationId xmlns:p14="http://schemas.microsoft.com/office/powerpoint/2010/main" val="256021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3A0563-F395-497E-A25F-0AD680C3CD68}"/>
              </a:ext>
            </a:extLst>
          </p:cNvPr>
          <p:cNvSpPr>
            <a:spLocks noGrp="1"/>
          </p:cNvSpPr>
          <p:nvPr>
            <p:ph type="title"/>
          </p:nvPr>
        </p:nvSpPr>
        <p:spPr>
          <a:xfrm>
            <a:off x="381000" y="365125"/>
            <a:ext cx="11430000" cy="1120775"/>
          </a:xfrm>
        </p:spPr>
        <p:txBody>
          <a:bodyPr/>
          <a:lstStyle/>
          <a:p>
            <a:r>
              <a:rPr lang="en-US" dirty="0"/>
              <a:t>Current Bank Reserve Requirements</a:t>
            </a:r>
          </a:p>
        </p:txBody>
      </p:sp>
      <p:sp>
        <p:nvSpPr>
          <p:cNvPr id="8" name="Content Placeholder 7">
            <a:extLst>
              <a:ext uri="{FF2B5EF4-FFF2-40B4-BE49-F238E27FC236}">
                <a16:creationId xmlns:a16="http://schemas.microsoft.com/office/drawing/2014/main" id="{9A9E33ED-E989-4CA7-AAA0-9ED818621F1E}"/>
              </a:ext>
            </a:extLst>
          </p:cNvPr>
          <p:cNvSpPr>
            <a:spLocks noGrp="1"/>
          </p:cNvSpPr>
          <p:nvPr>
            <p:ph idx="1"/>
          </p:nvPr>
        </p:nvSpPr>
        <p:spPr>
          <a:xfrm>
            <a:off x="381000" y="1485900"/>
            <a:ext cx="11430000" cy="4381500"/>
          </a:xfrm>
        </p:spPr>
        <p:txBody>
          <a:bodyPr>
            <a:normAutofit/>
          </a:bodyPr>
          <a:lstStyle/>
          <a:p>
            <a:r>
              <a:rPr lang="en-US" sz="4000" dirty="0"/>
              <a:t> According to the Federal Reserve’s website, a $100 deposit into one bank can expand up to $1000 with a 10% reserve requirement. If the reserve requirement is increased to 20%, the banking system can only expand that $100 deposit into $500.</a:t>
            </a:r>
          </a:p>
        </p:txBody>
      </p:sp>
      <p:sp>
        <p:nvSpPr>
          <p:cNvPr id="12" name="TextBox 11">
            <a:extLst>
              <a:ext uri="{FF2B5EF4-FFF2-40B4-BE49-F238E27FC236}">
                <a16:creationId xmlns:a16="http://schemas.microsoft.com/office/drawing/2014/main" id="{5EAA5749-F6F0-4B8E-B917-7367E8F93F82}"/>
              </a:ext>
            </a:extLst>
          </p:cNvPr>
          <p:cNvSpPr txBox="1"/>
          <p:nvPr/>
        </p:nvSpPr>
        <p:spPr>
          <a:xfrm>
            <a:off x="381000" y="6000432"/>
            <a:ext cx="11430000" cy="400110"/>
          </a:xfrm>
          <a:prstGeom prst="rect">
            <a:avLst/>
          </a:prstGeom>
        </p:spPr>
        <p:txBody>
          <a:bodyPr vert="horz" lIns="91440" tIns="45720" rIns="91440" bIns="45720" rtlCol="0">
            <a:spAutoFit/>
          </a:bodyPr>
          <a:lstStyle>
            <a:lvl1pPr indent="0">
              <a:lnSpc>
                <a:spcPct val="100000"/>
              </a:lnSpc>
              <a:spcBef>
                <a:spcPts val="1800"/>
              </a:spcBef>
              <a:spcAft>
                <a:spcPts val="1200"/>
              </a:spcAft>
              <a:buFont typeface="Arial" panose="020B0604020202020204" pitchFamily="34" charset="0"/>
              <a:buNone/>
              <a:defRPr sz="2900">
                <a:latin typeface="Times New Roman" pitchFamily="18" charset="0"/>
              </a:defRPr>
            </a:lvl1pPr>
            <a:lvl2pPr marL="741363" indent="-509588">
              <a:lnSpc>
                <a:spcPct val="100000"/>
              </a:lnSpc>
              <a:spcBef>
                <a:spcPts val="500"/>
              </a:spcBef>
              <a:buFont typeface="Wingdings" panose="05000000000000000000" pitchFamily="2" charset="2"/>
              <a:buChar char="§"/>
              <a:defRPr sz="3200"/>
            </a:lvl2pPr>
            <a:lvl3pPr marL="1711325" indent="-392113">
              <a:lnSpc>
                <a:spcPct val="100000"/>
              </a:lnSpc>
              <a:spcBef>
                <a:spcPts val="500"/>
              </a:spcBef>
              <a:buFont typeface="Arial" panose="020B0604020202020204" pitchFamily="34" charset="0"/>
              <a:buChar char="•"/>
              <a:defRPr sz="2800"/>
            </a:lvl3pPr>
            <a:lvl4pPr marL="0" indent="0">
              <a:lnSpc>
                <a:spcPct val="100000"/>
              </a:lnSpc>
              <a:spcBef>
                <a:spcPts val="2400"/>
              </a:spcBef>
              <a:buFont typeface="Arial" panose="020B0604020202020204" pitchFamily="34" charset="0"/>
              <a:buNone/>
              <a:defRPr sz="3200" b="1">
                <a:solidFill>
                  <a:schemeClr val="accent6"/>
                </a:solidFill>
              </a:defRPr>
            </a:lvl4pPr>
            <a:lvl5pPr marL="0" indent="0">
              <a:lnSpc>
                <a:spcPct val="100000"/>
              </a:lnSpc>
              <a:spcBef>
                <a:spcPts val="500"/>
              </a:spcBef>
              <a:buFont typeface="Arial" panose="020B0604020202020204" pitchFamily="34" charset="0"/>
              <a:buNone/>
              <a:defRPr sz="2400" i="1"/>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latin typeface="+mj-lt"/>
              </a:rPr>
              <a:t>*Source: New York Federal Reserve Bank website.</a:t>
            </a:r>
          </a:p>
        </p:txBody>
      </p:sp>
    </p:spTree>
    <p:extLst>
      <p:ext uri="{BB962C8B-B14F-4D97-AF65-F5344CB8AC3E}">
        <p14:creationId xmlns:p14="http://schemas.microsoft.com/office/powerpoint/2010/main" val="168953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B88CF8-9D73-2C4A-8990-54F32D55A0FA}"/>
              </a:ext>
            </a:extLst>
          </p:cNvPr>
          <p:cNvSpPr txBox="1"/>
          <p:nvPr/>
        </p:nvSpPr>
        <p:spPr>
          <a:xfrm>
            <a:off x="9829800" y="2895600"/>
            <a:ext cx="1981200" cy="1754326"/>
          </a:xfrm>
          <a:prstGeom prst="rect">
            <a:avLst/>
          </a:prstGeom>
          <a:noFill/>
        </p:spPr>
        <p:txBody>
          <a:bodyPr wrap="square" rtlCol="0">
            <a:spAutoFit/>
          </a:bodyPr>
          <a:lstStyle/>
          <a:p>
            <a:r>
              <a:rPr lang="en-US" dirty="0"/>
              <a:t>RMD’s $53,492</a:t>
            </a:r>
          </a:p>
          <a:p>
            <a:endParaRPr lang="en-US" dirty="0"/>
          </a:p>
          <a:p>
            <a:r>
              <a:rPr lang="en-US" dirty="0"/>
              <a:t>Taxable Social Security $38,718</a:t>
            </a:r>
          </a:p>
          <a:p>
            <a:endParaRPr lang="en-US" dirty="0"/>
          </a:p>
          <a:p>
            <a:r>
              <a:rPr lang="en-US" dirty="0"/>
              <a:t>Tax $7,546</a:t>
            </a:r>
          </a:p>
        </p:txBody>
      </p:sp>
      <p:pic>
        <p:nvPicPr>
          <p:cNvPr id="5" name="Picture 4" descr="A picture containing diagram&#10;&#10;Description automatically generated">
            <a:extLst>
              <a:ext uri="{FF2B5EF4-FFF2-40B4-BE49-F238E27FC236}">
                <a16:creationId xmlns:a16="http://schemas.microsoft.com/office/drawing/2014/main" id="{A450BB1C-0FB6-4909-888E-92ADBAC69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4" y="381000"/>
            <a:ext cx="9086966" cy="5791200"/>
          </a:xfrm>
          <a:prstGeom prst="rect">
            <a:avLst/>
          </a:prstGeom>
        </p:spPr>
      </p:pic>
    </p:spTree>
    <p:extLst>
      <p:ext uri="{BB962C8B-B14F-4D97-AF65-F5344CB8AC3E}">
        <p14:creationId xmlns:p14="http://schemas.microsoft.com/office/powerpoint/2010/main" val="8160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342900"/>
            <a:ext cx="10896600" cy="6115050"/>
          </a:xfrm>
        </p:spPr>
        <p:txBody>
          <a:bodyPr/>
          <a:lstStyle/>
          <a:p>
            <a:pPr marL="0" indent="0">
              <a:buNone/>
            </a:pPr>
            <a:r>
              <a:rPr lang="en-US" dirty="0"/>
              <a:t>Now, let’s review Frank and Susan’s tax return at their age 85 based on these assumptions.</a:t>
            </a:r>
          </a:p>
        </p:txBody>
      </p:sp>
    </p:spTree>
    <p:extLst>
      <p:ext uri="{BB962C8B-B14F-4D97-AF65-F5344CB8AC3E}">
        <p14:creationId xmlns:p14="http://schemas.microsoft.com/office/powerpoint/2010/main" val="16120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AFFEB6-F574-D644-9E0D-9FF4E5D2C4C0}"/>
              </a:ext>
            </a:extLst>
          </p:cNvPr>
          <p:cNvSpPr txBox="1"/>
          <p:nvPr/>
        </p:nvSpPr>
        <p:spPr>
          <a:xfrm>
            <a:off x="10200904" y="2819400"/>
            <a:ext cx="1981200" cy="1754326"/>
          </a:xfrm>
          <a:prstGeom prst="rect">
            <a:avLst/>
          </a:prstGeom>
          <a:noFill/>
        </p:spPr>
        <p:txBody>
          <a:bodyPr wrap="square" rtlCol="0">
            <a:spAutoFit/>
          </a:bodyPr>
          <a:lstStyle/>
          <a:p>
            <a:r>
              <a:rPr lang="en-US" dirty="0"/>
              <a:t>RMD’s $78,879</a:t>
            </a:r>
          </a:p>
          <a:p>
            <a:endParaRPr lang="en-US" dirty="0"/>
          </a:p>
          <a:p>
            <a:r>
              <a:rPr lang="en-US" dirty="0"/>
              <a:t>Taxable Social Security $49,300</a:t>
            </a:r>
          </a:p>
          <a:p>
            <a:endParaRPr lang="en-US" dirty="0"/>
          </a:p>
          <a:p>
            <a:r>
              <a:rPr lang="en-US" dirty="0"/>
              <a:t>Tax $16,187</a:t>
            </a:r>
          </a:p>
        </p:txBody>
      </p:sp>
      <p:pic>
        <p:nvPicPr>
          <p:cNvPr id="4" name="Picture 3" descr="A picture containing diagram&#10;&#10;Description automatically generated">
            <a:extLst>
              <a:ext uri="{FF2B5EF4-FFF2-40B4-BE49-F238E27FC236}">
                <a16:creationId xmlns:a16="http://schemas.microsoft.com/office/drawing/2014/main" id="{C73B93E7-DE3E-4638-9179-E81FA5370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026484"/>
            <a:ext cx="9648440" cy="5298116"/>
          </a:xfrm>
          <a:prstGeom prst="rect">
            <a:avLst/>
          </a:prstGeom>
        </p:spPr>
      </p:pic>
    </p:spTree>
    <p:extLst>
      <p:ext uri="{BB962C8B-B14F-4D97-AF65-F5344CB8AC3E}">
        <p14:creationId xmlns:p14="http://schemas.microsoft.com/office/powerpoint/2010/main" val="334877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Because of the level of IRA withdrawals that are required, Frank and Susan pay taxes on an ever- increasing portion of their Social Security benefits.  Social Security taxes increase until 85% of Social Security Benefits Received are taxable.</a:t>
            </a:r>
          </a:p>
        </p:txBody>
      </p:sp>
    </p:spTree>
    <p:extLst>
      <p:ext uri="{BB962C8B-B14F-4D97-AF65-F5344CB8AC3E}">
        <p14:creationId xmlns:p14="http://schemas.microsoft.com/office/powerpoint/2010/main" val="273045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AB481-A2D2-6D4D-91E4-99F784002D7F}"/>
              </a:ext>
            </a:extLst>
          </p:cNvPr>
          <p:cNvSpPr txBox="1"/>
          <p:nvPr/>
        </p:nvSpPr>
        <p:spPr>
          <a:xfrm>
            <a:off x="381000" y="381000"/>
            <a:ext cx="3255774" cy="738664"/>
          </a:xfrm>
          <a:prstGeom prst="rect">
            <a:avLst/>
          </a:prstGeom>
          <a:noFill/>
          <a:ln>
            <a:noFill/>
          </a:ln>
          <a:effectLst/>
        </p:spPr>
        <p:txBody>
          <a:bodyPr wrap="square" tIns="91440" bIns="91440" rtlCol="0">
            <a:spAutoFit/>
          </a:bodyPr>
          <a:lstStyle>
            <a:defPPr>
              <a:defRPr lang="en-US"/>
            </a:defPPr>
            <a:lvl1pPr>
              <a:defRPr sz="2000" b="1">
                <a:solidFill>
                  <a:schemeClr val="bg1"/>
                </a:solidFill>
              </a:defRPr>
            </a:lvl1pPr>
          </a:lstStyle>
          <a:p>
            <a:r>
              <a:rPr lang="en-US" sz="3600" dirty="0"/>
              <a:t>IRA Analysis</a:t>
            </a:r>
          </a:p>
        </p:txBody>
      </p:sp>
      <p:pic>
        <p:nvPicPr>
          <p:cNvPr id="4" name="Picture 3" descr="Table&#10;&#10;Description automatically generated">
            <a:extLst>
              <a:ext uri="{FF2B5EF4-FFF2-40B4-BE49-F238E27FC236}">
                <a16:creationId xmlns:a16="http://schemas.microsoft.com/office/drawing/2014/main" id="{139FD532-2EEF-42F6-8374-93511DD09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533400"/>
            <a:ext cx="6518128" cy="5791200"/>
          </a:xfrm>
          <a:prstGeom prst="rect">
            <a:avLst/>
          </a:prstGeom>
        </p:spPr>
      </p:pic>
    </p:spTree>
    <p:extLst>
      <p:ext uri="{BB962C8B-B14F-4D97-AF65-F5344CB8AC3E}">
        <p14:creationId xmlns:p14="http://schemas.microsoft.com/office/powerpoint/2010/main" val="17370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pPr marL="0" indent="0">
              <a:buNone/>
            </a:pPr>
            <a:r>
              <a:rPr lang="en-US" dirty="0"/>
              <a:t>Now, let’s assume that Frank and Susan decide to do Roth IRA conversions or a similar strategy to reduce the total taxes they’ll pay over their lifetime.</a:t>
            </a:r>
          </a:p>
        </p:txBody>
      </p:sp>
      <p:pic>
        <p:nvPicPr>
          <p:cNvPr id="5" name="Picture Placeholder 5">
            <a:extLst>
              <a:ext uri="{FF2B5EF4-FFF2-40B4-BE49-F238E27FC236}">
                <a16:creationId xmlns:a16="http://schemas.microsoft.com/office/drawing/2014/main" id="{B7419942-BAB4-4273-8654-F403B21CB21D}"/>
              </a:ext>
            </a:extLst>
          </p:cNvPr>
          <p:cNvPicPr>
            <a:picLocks noGrp="1" noChangeAspect="1"/>
          </p:cNvPicPr>
          <p:nvPr>
            <p:ph type="pic" sz="quarter" idx="12"/>
          </p:nvPr>
        </p:nvPicPr>
        <p:blipFill>
          <a:blip r:embed="rId2"/>
          <a:srcRect t="9" b="9"/>
          <a:stretch>
            <a:fillRect/>
          </a:stretch>
        </p:blipFill>
        <p:spPr>
          <a:xfrm>
            <a:off x="6643688" y="0"/>
            <a:ext cx="5548312" cy="6858000"/>
          </a:xfrm>
        </p:spPr>
      </p:pic>
    </p:spTree>
    <p:extLst>
      <p:ext uri="{BB962C8B-B14F-4D97-AF65-F5344CB8AC3E}">
        <p14:creationId xmlns:p14="http://schemas.microsoft.com/office/powerpoint/2010/main" val="240379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CF516F-B52A-422B-8505-A43E77A753D7}"/>
              </a:ext>
            </a:extLst>
          </p:cNvPr>
          <p:cNvSpPr txBox="1"/>
          <p:nvPr/>
        </p:nvSpPr>
        <p:spPr>
          <a:xfrm>
            <a:off x="381000" y="381000"/>
            <a:ext cx="3255774" cy="1169551"/>
          </a:xfrm>
          <a:prstGeom prst="rect">
            <a:avLst/>
          </a:prstGeom>
          <a:noFill/>
          <a:ln>
            <a:noFill/>
          </a:ln>
          <a:effectLst/>
        </p:spPr>
        <p:txBody>
          <a:bodyPr wrap="square" tIns="91440" bIns="91440" rtlCol="0">
            <a:spAutoFit/>
          </a:bodyPr>
          <a:lstStyle>
            <a:defPPr>
              <a:defRPr lang="en-US"/>
            </a:defPPr>
            <a:lvl1pPr>
              <a:defRPr sz="2000" b="1">
                <a:solidFill>
                  <a:schemeClr val="bg1"/>
                </a:solidFill>
              </a:defRPr>
            </a:lvl1pPr>
          </a:lstStyle>
          <a:p>
            <a:r>
              <a:rPr lang="en-US" sz="3200" dirty="0"/>
              <a:t>IRA Analysis RMD’s Only</a:t>
            </a:r>
          </a:p>
        </p:txBody>
      </p:sp>
      <p:pic>
        <p:nvPicPr>
          <p:cNvPr id="6" name="Picture 5" descr="Table&#10;&#10;Description automatically generated">
            <a:extLst>
              <a:ext uri="{FF2B5EF4-FFF2-40B4-BE49-F238E27FC236}">
                <a16:creationId xmlns:a16="http://schemas.microsoft.com/office/drawing/2014/main" id="{5FD79FBD-1C6D-496B-B9B0-93C4D4B0B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304800"/>
            <a:ext cx="6629399" cy="5987681"/>
          </a:xfrm>
          <a:prstGeom prst="rect">
            <a:avLst/>
          </a:prstGeom>
        </p:spPr>
      </p:pic>
    </p:spTree>
    <p:extLst>
      <p:ext uri="{BB962C8B-B14F-4D97-AF65-F5344CB8AC3E}">
        <p14:creationId xmlns:p14="http://schemas.microsoft.com/office/powerpoint/2010/main" val="289920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4A0E90-E358-4867-BF52-B11834C13468}"/>
              </a:ext>
            </a:extLst>
          </p:cNvPr>
          <p:cNvSpPr/>
          <p:nvPr/>
        </p:nvSpPr>
        <p:spPr>
          <a:xfrm>
            <a:off x="6024530" y="0"/>
            <a:ext cx="6167470" cy="4343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AD628B-0C1C-4D46-8D45-8F8556469806}"/>
              </a:ext>
            </a:extLst>
          </p:cNvPr>
          <p:cNvSpPr/>
          <p:nvPr/>
        </p:nvSpPr>
        <p:spPr>
          <a:xfrm>
            <a:off x="0" y="0"/>
            <a:ext cx="6111510" cy="4343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381000" y="4408524"/>
            <a:ext cx="8001000" cy="2057400"/>
          </a:xfrm>
        </p:spPr>
        <p:txBody>
          <a:bodyPr anchor="t">
            <a:normAutofit/>
          </a:bodyPr>
          <a:lstStyle/>
          <a:p>
            <a:pPr marL="0" indent="0">
              <a:buNone/>
            </a:pPr>
            <a:r>
              <a:rPr lang="en-US" sz="3200" dirty="0"/>
              <a:t>Here is the potential tax savings for Frank and Susan when the divorce themselves from the IRS when taking into account Social Security tax savings as well</a:t>
            </a:r>
          </a:p>
        </p:txBody>
      </p:sp>
      <p:sp>
        <p:nvSpPr>
          <p:cNvPr id="12" name="Rectangle: Rounded Corners 11">
            <a:extLst>
              <a:ext uri="{FF2B5EF4-FFF2-40B4-BE49-F238E27FC236}">
                <a16:creationId xmlns:a16="http://schemas.microsoft.com/office/drawing/2014/main" id="{15C881B1-A1D4-4558-B49D-925AF550F39B}"/>
              </a:ext>
            </a:extLst>
          </p:cNvPr>
          <p:cNvSpPr/>
          <p:nvPr/>
        </p:nvSpPr>
        <p:spPr>
          <a:xfrm>
            <a:off x="8534400" y="4572000"/>
            <a:ext cx="3429000" cy="2743200"/>
          </a:xfrm>
          <a:prstGeom prst="roundRect">
            <a:avLst>
              <a:gd name="adj" fmla="val 99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algn="ctr">
              <a:spcAft>
                <a:spcPts val="600"/>
              </a:spcAft>
            </a:pPr>
            <a:r>
              <a:rPr lang="en-US" sz="2400" dirty="0"/>
              <a:t>Tax Savings</a:t>
            </a:r>
          </a:p>
          <a:p>
            <a:pPr algn="ctr">
              <a:spcAft>
                <a:spcPts val="600"/>
              </a:spcAft>
            </a:pPr>
            <a:r>
              <a:rPr lang="en-US" sz="4400" b="1" dirty="0"/>
              <a:t>$303,153</a:t>
            </a:r>
          </a:p>
        </p:txBody>
      </p:sp>
      <p:grpSp>
        <p:nvGrpSpPr>
          <p:cNvPr id="4" name="Group 3">
            <a:extLst>
              <a:ext uri="{FF2B5EF4-FFF2-40B4-BE49-F238E27FC236}">
                <a16:creationId xmlns:a16="http://schemas.microsoft.com/office/drawing/2014/main" id="{C893F4EE-3680-4D6D-B17B-3DE935CA3AF7}"/>
              </a:ext>
            </a:extLst>
          </p:cNvPr>
          <p:cNvGrpSpPr/>
          <p:nvPr/>
        </p:nvGrpSpPr>
        <p:grpSpPr>
          <a:xfrm>
            <a:off x="3547313" y="1666753"/>
            <a:ext cx="5097375" cy="1783352"/>
            <a:chOff x="4047092" y="2269744"/>
            <a:chExt cx="4224891" cy="971550"/>
          </a:xfrm>
        </p:grpSpPr>
        <p:sp>
          <p:nvSpPr>
            <p:cNvPr id="14" name="Right Arrow 13">
              <a:extLst>
                <a:ext uri="{FF2B5EF4-FFF2-40B4-BE49-F238E27FC236}">
                  <a16:creationId xmlns:a16="http://schemas.microsoft.com/office/drawing/2014/main" id="{643778CB-F141-A044-80BC-EF74D7D92EA2}"/>
                </a:ext>
              </a:extLst>
            </p:cNvPr>
            <p:cNvSpPr/>
            <p:nvPr/>
          </p:nvSpPr>
          <p:spPr>
            <a:xfrm flipH="1">
              <a:off x="4047092" y="2269744"/>
              <a:ext cx="2114550" cy="971550"/>
            </a:xfrm>
            <a:prstGeom prst="rightArrow">
              <a:avLst>
                <a:gd name="adj1" fmla="val 64047"/>
                <a:gd name="adj2" fmla="val 50000"/>
              </a:avLst>
            </a:prstGeom>
            <a:solidFill>
              <a:srgbClr val="C00000"/>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Regular IRA</a:t>
              </a:r>
            </a:p>
          </p:txBody>
        </p:sp>
        <p:sp>
          <p:nvSpPr>
            <p:cNvPr id="15" name="Right Arrow 14">
              <a:extLst>
                <a:ext uri="{FF2B5EF4-FFF2-40B4-BE49-F238E27FC236}">
                  <a16:creationId xmlns:a16="http://schemas.microsoft.com/office/drawing/2014/main" id="{5BBBF1CC-5F62-7144-884E-825BB6E7882B}"/>
                </a:ext>
              </a:extLst>
            </p:cNvPr>
            <p:cNvSpPr/>
            <p:nvPr/>
          </p:nvSpPr>
          <p:spPr>
            <a:xfrm>
              <a:off x="6157433" y="2269744"/>
              <a:ext cx="2114550" cy="971550"/>
            </a:xfrm>
            <a:prstGeom prst="rightArrow">
              <a:avLst>
                <a:gd name="adj1" fmla="val 64047"/>
                <a:gd name="adj2" fmla="val 50000"/>
              </a:avLst>
            </a:prstGeom>
            <a:solidFill>
              <a:schemeClr val="accent6"/>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Tax Free</a:t>
              </a:r>
            </a:p>
            <a:p>
              <a:pPr algn="ctr"/>
              <a:r>
                <a:rPr lang="en-US" sz="2400" b="1" dirty="0"/>
                <a:t>Alternative</a:t>
              </a:r>
            </a:p>
          </p:txBody>
        </p:sp>
      </p:grpSp>
      <p:grpSp>
        <p:nvGrpSpPr>
          <p:cNvPr id="10" name="Group 9">
            <a:extLst>
              <a:ext uri="{FF2B5EF4-FFF2-40B4-BE49-F238E27FC236}">
                <a16:creationId xmlns:a16="http://schemas.microsoft.com/office/drawing/2014/main" id="{D2CC96EA-F5BE-49E9-B3F1-C684429F6729}"/>
              </a:ext>
            </a:extLst>
          </p:cNvPr>
          <p:cNvGrpSpPr/>
          <p:nvPr/>
        </p:nvGrpSpPr>
        <p:grpSpPr>
          <a:xfrm>
            <a:off x="471633" y="1949117"/>
            <a:ext cx="11248735" cy="1218626"/>
            <a:chOff x="471633" y="1949117"/>
            <a:chExt cx="11248735" cy="1218626"/>
          </a:xfrm>
        </p:grpSpPr>
        <p:grpSp>
          <p:nvGrpSpPr>
            <p:cNvPr id="5" name="Group 4">
              <a:extLst>
                <a:ext uri="{FF2B5EF4-FFF2-40B4-BE49-F238E27FC236}">
                  <a16:creationId xmlns:a16="http://schemas.microsoft.com/office/drawing/2014/main" id="{A3E1C2A7-5956-4CA3-A422-8556705271A7}"/>
                </a:ext>
              </a:extLst>
            </p:cNvPr>
            <p:cNvGrpSpPr/>
            <p:nvPr/>
          </p:nvGrpSpPr>
          <p:grpSpPr>
            <a:xfrm>
              <a:off x="471633" y="1987119"/>
              <a:ext cx="2513084" cy="1142622"/>
              <a:chOff x="1295400" y="2209390"/>
              <a:chExt cx="2513084" cy="698079"/>
            </a:xfrm>
          </p:grpSpPr>
          <p:sp>
            <p:nvSpPr>
              <p:cNvPr id="9" name="Rounded Rectangle 8"/>
              <p:cNvSpPr/>
              <p:nvPr/>
            </p:nvSpPr>
            <p:spPr>
              <a:xfrm>
                <a:off x="1295400" y="2209390"/>
                <a:ext cx="2513084" cy="6980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C4C6D356-A698-C045-B6E2-4FB421C2EF99}"/>
                  </a:ext>
                </a:extLst>
              </p:cNvPr>
              <p:cNvSpPr txBox="1"/>
              <p:nvPr/>
            </p:nvSpPr>
            <p:spPr>
              <a:xfrm>
                <a:off x="1322723" y="2379797"/>
                <a:ext cx="2458438" cy="357265"/>
              </a:xfrm>
              <a:prstGeom prst="rect">
                <a:avLst/>
              </a:prstGeom>
              <a:noFill/>
            </p:spPr>
            <p:txBody>
              <a:bodyPr wrap="square" rtlCol="0" anchor="ctr">
                <a:spAutoFit/>
              </a:bodyPr>
              <a:lstStyle/>
              <a:p>
                <a:pPr algn="ctr"/>
                <a:r>
                  <a:rPr lang="en-US" sz="3200" b="1" dirty="0"/>
                  <a:t>$627,834</a:t>
                </a:r>
              </a:p>
            </p:txBody>
          </p:sp>
        </p:grpSp>
        <p:grpSp>
          <p:nvGrpSpPr>
            <p:cNvPr id="6" name="Group 5">
              <a:extLst>
                <a:ext uri="{FF2B5EF4-FFF2-40B4-BE49-F238E27FC236}">
                  <a16:creationId xmlns:a16="http://schemas.microsoft.com/office/drawing/2014/main" id="{E3353DC9-BD65-4214-9EEE-6CF6A91BA784}"/>
                </a:ext>
              </a:extLst>
            </p:cNvPr>
            <p:cNvGrpSpPr/>
            <p:nvPr/>
          </p:nvGrpSpPr>
          <p:grpSpPr>
            <a:xfrm>
              <a:off x="8897763" y="1949117"/>
              <a:ext cx="2822605" cy="1218626"/>
              <a:chOff x="8325739" y="2186173"/>
              <a:chExt cx="2822605" cy="744513"/>
            </a:xfrm>
          </p:grpSpPr>
          <p:sp>
            <p:nvSpPr>
              <p:cNvPr id="13" name="Rounded Rectangle 12">
                <a:extLst>
                  <a:ext uri="{FF2B5EF4-FFF2-40B4-BE49-F238E27FC236}">
                    <a16:creationId xmlns:a16="http://schemas.microsoft.com/office/drawing/2014/main" id="{77CF7876-98BA-0F49-98FC-C9D4A4F9AE90}"/>
                  </a:ext>
                </a:extLst>
              </p:cNvPr>
              <p:cNvSpPr/>
              <p:nvPr/>
            </p:nvSpPr>
            <p:spPr>
              <a:xfrm>
                <a:off x="8325739" y="2186173"/>
                <a:ext cx="2822605" cy="74451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58EF7526-F388-5D47-ADB1-C595492010B1}"/>
                  </a:ext>
                </a:extLst>
              </p:cNvPr>
              <p:cNvSpPr txBox="1"/>
              <p:nvPr/>
            </p:nvSpPr>
            <p:spPr>
              <a:xfrm>
                <a:off x="8507822" y="2379797"/>
                <a:ext cx="2458438" cy="357265"/>
              </a:xfrm>
              <a:prstGeom prst="rect">
                <a:avLst/>
              </a:prstGeom>
              <a:noFill/>
            </p:spPr>
            <p:txBody>
              <a:bodyPr wrap="square" rtlCol="0" anchor="ctr">
                <a:spAutoFit/>
              </a:bodyPr>
              <a:lstStyle/>
              <a:p>
                <a:pPr algn="ctr"/>
                <a:r>
                  <a:rPr lang="en-US" sz="3200" b="1" dirty="0"/>
                  <a:t>$324,231</a:t>
                </a:r>
              </a:p>
            </p:txBody>
          </p:sp>
        </p:grpSp>
      </p:grpSp>
    </p:spTree>
    <p:extLst>
      <p:ext uri="{BB962C8B-B14F-4D97-AF65-F5344CB8AC3E}">
        <p14:creationId xmlns:p14="http://schemas.microsoft.com/office/powerpoint/2010/main" val="60547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2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Now let’s compare income tax returns at age 72.</a:t>
            </a:r>
          </a:p>
        </p:txBody>
      </p:sp>
    </p:spTree>
    <p:extLst>
      <p:ext uri="{BB962C8B-B14F-4D97-AF65-F5344CB8AC3E}">
        <p14:creationId xmlns:p14="http://schemas.microsoft.com/office/powerpoint/2010/main" val="66624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B88CF8-9D73-2C4A-8990-54F32D55A0FA}"/>
              </a:ext>
            </a:extLst>
          </p:cNvPr>
          <p:cNvSpPr txBox="1"/>
          <p:nvPr/>
        </p:nvSpPr>
        <p:spPr>
          <a:xfrm>
            <a:off x="9829800" y="2895600"/>
            <a:ext cx="1981200" cy="1754326"/>
          </a:xfrm>
          <a:prstGeom prst="rect">
            <a:avLst/>
          </a:prstGeom>
          <a:noFill/>
        </p:spPr>
        <p:txBody>
          <a:bodyPr wrap="square" rtlCol="0">
            <a:spAutoFit/>
          </a:bodyPr>
          <a:lstStyle/>
          <a:p>
            <a:r>
              <a:rPr lang="en-US" dirty="0"/>
              <a:t>RMD’s $53,492</a:t>
            </a:r>
          </a:p>
          <a:p>
            <a:endParaRPr lang="en-US" dirty="0"/>
          </a:p>
          <a:p>
            <a:r>
              <a:rPr lang="en-US" dirty="0"/>
              <a:t>Taxable Social Security $38,718</a:t>
            </a:r>
          </a:p>
          <a:p>
            <a:endParaRPr lang="en-US" dirty="0"/>
          </a:p>
          <a:p>
            <a:r>
              <a:rPr lang="en-US" dirty="0"/>
              <a:t>Tax $7,546</a:t>
            </a:r>
          </a:p>
        </p:txBody>
      </p:sp>
      <p:pic>
        <p:nvPicPr>
          <p:cNvPr id="5" name="Picture 4" descr="A picture containing diagram&#10;&#10;Description automatically generated">
            <a:extLst>
              <a:ext uri="{FF2B5EF4-FFF2-40B4-BE49-F238E27FC236}">
                <a16:creationId xmlns:a16="http://schemas.microsoft.com/office/drawing/2014/main" id="{A450BB1C-0FB6-4909-888E-92ADBAC69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4" y="381000"/>
            <a:ext cx="9086966" cy="5791200"/>
          </a:xfrm>
          <a:prstGeom prst="rect">
            <a:avLst/>
          </a:prstGeom>
        </p:spPr>
      </p:pic>
      <p:grpSp>
        <p:nvGrpSpPr>
          <p:cNvPr id="4" name="Group 3">
            <a:extLst>
              <a:ext uri="{FF2B5EF4-FFF2-40B4-BE49-F238E27FC236}">
                <a16:creationId xmlns:a16="http://schemas.microsoft.com/office/drawing/2014/main" id="{18711DC1-0EB1-45DD-914D-4E0E4E1F90CB}"/>
              </a:ext>
            </a:extLst>
          </p:cNvPr>
          <p:cNvGrpSpPr/>
          <p:nvPr/>
        </p:nvGrpSpPr>
        <p:grpSpPr>
          <a:xfrm>
            <a:off x="9296400" y="381000"/>
            <a:ext cx="2590800" cy="2362200"/>
            <a:chOff x="8042033" y="4343400"/>
            <a:chExt cx="2966773" cy="2286000"/>
          </a:xfrm>
          <a:effectLst>
            <a:outerShdw blurRad="127000" dist="38100" dir="2700000" algn="tl" rotWithShape="0">
              <a:prstClr val="black">
                <a:alpha val="40000"/>
              </a:prstClr>
            </a:outerShdw>
          </a:effectLst>
        </p:grpSpPr>
        <p:sp>
          <p:nvSpPr>
            <p:cNvPr id="6" name="TextBox 5">
              <a:extLst>
                <a:ext uri="{FF2B5EF4-FFF2-40B4-BE49-F238E27FC236}">
                  <a16:creationId xmlns:a16="http://schemas.microsoft.com/office/drawing/2014/main" id="{927C3151-C04A-496D-A8A2-6B7FA1612D56}"/>
                </a:ext>
              </a:extLst>
            </p:cNvPr>
            <p:cNvSpPr txBox="1"/>
            <p:nvPr/>
          </p:nvSpPr>
          <p:spPr>
            <a:xfrm>
              <a:off x="8991600" y="4343400"/>
              <a:ext cx="2017206" cy="2286000"/>
            </a:xfrm>
            <a:prstGeom prst="rect">
              <a:avLst/>
            </a:prstGeom>
            <a:solidFill>
              <a:srgbClr val="C00000"/>
            </a:solidFill>
            <a:ln w="31750">
              <a:solidFill>
                <a:srgbClr val="C00000"/>
              </a:solidFill>
              <a:miter lim="800000"/>
            </a:ln>
          </p:spPr>
          <p:txBody>
            <a:bodyPr wrap="square" lIns="91440" rIns="0" rtlCol="0" anchor="ctr">
              <a:noAutofit/>
            </a:bodyPr>
            <a:lstStyle/>
            <a:p>
              <a:r>
                <a:rPr lang="en-US" sz="4000" b="1" dirty="0">
                  <a:solidFill>
                    <a:schemeClr val="bg1"/>
                  </a:solidFill>
                </a:rPr>
                <a:t>Before</a:t>
              </a:r>
            </a:p>
          </p:txBody>
        </p:sp>
        <p:sp>
          <p:nvSpPr>
            <p:cNvPr id="7" name="TextBox 6">
              <a:extLst>
                <a:ext uri="{FF2B5EF4-FFF2-40B4-BE49-F238E27FC236}">
                  <a16:creationId xmlns:a16="http://schemas.microsoft.com/office/drawing/2014/main" id="{27EAE2A8-7427-47C3-877F-148697EBCBE1}"/>
                </a:ext>
              </a:extLst>
            </p:cNvPr>
            <p:cNvSpPr txBox="1"/>
            <p:nvPr/>
          </p:nvSpPr>
          <p:spPr>
            <a:xfrm>
              <a:off x="8042033" y="4343400"/>
              <a:ext cx="949568" cy="2286000"/>
            </a:xfrm>
            <a:prstGeom prst="rect">
              <a:avLst/>
            </a:prstGeom>
            <a:noFill/>
            <a:ln w="31750">
              <a:solidFill>
                <a:srgbClr val="C00000"/>
              </a:solidFill>
              <a:miter lim="800000"/>
            </a:ln>
          </p:spPr>
          <p:txBody>
            <a:bodyPr wrap="square" lIns="91440" rIns="0" rtlCol="0" anchor="ctr">
              <a:noAutofit/>
            </a:bodyPr>
            <a:lstStyle/>
            <a:p>
              <a:endParaRPr lang="en-US" sz="4000" b="1" dirty="0">
                <a:solidFill>
                  <a:schemeClr val="bg1"/>
                </a:solidFill>
              </a:endParaRPr>
            </a:p>
          </p:txBody>
        </p:sp>
      </p:grpSp>
    </p:spTree>
    <p:extLst>
      <p:ext uri="{BB962C8B-B14F-4D97-AF65-F5344CB8AC3E}">
        <p14:creationId xmlns:p14="http://schemas.microsoft.com/office/powerpoint/2010/main" val="4671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320E0E-38B8-456F-A049-1C5BE0174BB6}"/>
              </a:ext>
            </a:extLst>
          </p:cNvPr>
          <p:cNvSpPr>
            <a:spLocks noGrp="1"/>
          </p:cNvSpPr>
          <p:nvPr>
            <p:ph type="body" sz="quarter" idx="11"/>
          </p:nvPr>
        </p:nvSpPr>
        <p:spPr>
          <a:xfrm>
            <a:off x="381000" y="342900"/>
            <a:ext cx="11430000" cy="6115050"/>
          </a:xfrm>
        </p:spPr>
        <p:txBody>
          <a:bodyPr/>
          <a:lstStyle/>
          <a:p>
            <a:r>
              <a:rPr lang="en-US" dirty="0"/>
              <a:t>This is a “money multiplier” affect or a “money throttle”. When there is too much inflation and economic expansion needs to slow, the money throttle is pulled back by raising interest rates and reserve requirements. When economic expansion is needed, the money throttle is engaged by reducing interest rates and reserve requirements.</a:t>
            </a:r>
          </a:p>
        </p:txBody>
      </p:sp>
    </p:spTree>
    <p:extLst>
      <p:ext uri="{BB962C8B-B14F-4D97-AF65-F5344CB8AC3E}">
        <p14:creationId xmlns:p14="http://schemas.microsoft.com/office/powerpoint/2010/main" val="151294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610A7-1BE1-4E44-9D92-B3ADC3201B25}"/>
              </a:ext>
            </a:extLst>
          </p:cNvPr>
          <p:cNvPicPr>
            <a:picLocks noChangeAspect="1"/>
          </p:cNvPicPr>
          <p:nvPr/>
        </p:nvPicPr>
        <p:blipFill rotWithShape="1">
          <a:blip r:embed="rId2"/>
          <a:srcRect t="144" r="906" b="9710"/>
          <a:stretch/>
        </p:blipFill>
        <p:spPr>
          <a:xfrm>
            <a:off x="2138265" y="-1"/>
            <a:ext cx="7041745" cy="6858001"/>
          </a:xfrm>
          <a:prstGeom prst="rect">
            <a:avLst/>
          </a:prstGeom>
          <a:noFill/>
          <a:effectLst>
            <a:outerShdw blurRad="190500" dist="63500" dir="2700000" algn="tl" rotWithShape="0">
              <a:prstClr val="black">
                <a:alpha val="40000"/>
              </a:prstClr>
            </a:outerShdw>
          </a:effectLst>
        </p:spPr>
      </p:pic>
      <p:grpSp>
        <p:nvGrpSpPr>
          <p:cNvPr id="2" name="Group 1">
            <a:extLst>
              <a:ext uri="{FF2B5EF4-FFF2-40B4-BE49-F238E27FC236}">
                <a16:creationId xmlns:a16="http://schemas.microsoft.com/office/drawing/2014/main" id="{E52DD3AB-D4CE-460E-93EF-6EFC29011212}"/>
              </a:ext>
            </a:extLst>
          </p:cNvPr>
          <p:cNvGrpSpPr/>
          <p:nvPr/>
        </p:nvGrpSpPr>
        <p:grpSpPr>
          <a:xfrm>
            <a:off x="8042032" y="4343400"/>
            <a:ext cx="2966774" cy="2286000"/>
            <a:chOff x="8042032" y="4343400"/>
            <a:chExt cx="2966774" cy="2286000"/>
          </a:xfrm>
          <a:effectLst>
            <a:outerShdw blurRad="127000" dist="38100" dir="2700000" algn="tl" rotWithShape="0">
              <a:prstClr val="black">
                <a:alpha val="40000"/>
              </a:prstClr>
            </a:outerShdw>
          </a:effectLst>
        </p:grpSpPr>
        <p:sp>
          <p:nvSpPr>
            <p:cNvPr id="5" name="TextBox 4">
              <a:extLst>
                <a:ext uri="{FF2B5EF4-FFF2-40B4-BE49-F238E27FC236}">
                  <a16:creationId xmlns:a16="http://schemas.microsoft.com/office/drawing/2014/main" id="{63AB5C4F-3C35-4221-B80F-049209959BF1}"/>
                </a:ext>
              </a:extLst>
            </p:cNvPr>
            <p:cNvSpPr txBox="1"/>
            <p:nvPr/>
          </p:nvSpPr>
          <p:spPr>
            <a:xfrm>
              <a:off x="8991600" y="4343400"/>
              <a:ext cx="2017206" cy="2286000"/>
            </a:xfrm>
            <a:prstGeom prst="rect">
              <a:avLst/>
            </a:prstGeom>
            <a:solidFill>
              <a:schemeClr val="accent6"/>
            </a:solidFill>
            <a:ln w="31750">
              <a:solidFill>
                <a:schemeClr val="accent6"/>
              </a:solidFill>
              <a:miter lim="800000"/>
            </a:ln>
          </p:spPr>
          <p:txBody>
            <a:bodyPr wrap="square" lIns="91440" rIns="0" rtlCol="0" anchor="ctr">
              <a:noAutofit/>
            </a:bodyPr>
            <a:lstStyle/>
            <a:p>
              <a:r>
                <a:rPr lang="en-US" sz="4000" b="1" dirty="0">
                  <a:solidFill>
                    <a:schemeClr val="bg1"/>
                  </a:solidFill>
                </a:rPr>
                <a:t>After</a:t>
              </a:r>
            </a:p>
          </p:txBody>
        </p:sp>
        <p:sp>
          <p:nvSpPr>
            <p:cNvPr id="9" name="TextBox 8">
              <a:extLst>
                <a:ext uri="{FF2B5EF4-FFF2-40B4-BE49-F238E27FC236}">
                  <a16:creationId xmlns:a16="http://schemas.microsoft.com/office/drawing/2014/main" id="{56C473AA-84B6-4769-9899-D469BDE53E03}"/>
                </a:ext>
              </a:extLst>
            </p:cNvPr>
            <p:cNvSpPr txBox="1"/>
            <p:nvPr/>
          </p:nvSpPr>
          <p:spPr>
            <a:xfrm>
              <a:off x="8042032" y="4343400"/>
              <a:ext cx="949568" cy="2286000"/>
            </a:xfrm>
            <a:prstGeom prst="rect">
              <a:avLst/>
            </a:prstGeom>
            <a:noFill/>
            <a:ln w="31750">
              <a:solidFill>
                <a:schemeClr val="accent6"/>
              </a:solidFill>
              <a:miter lim="800000"/>
            </a:ln>
          </p:spPr>
          <p:txBody>
            <a:bodyPr wrap="square" lIns="91440" rIns="0" rtlCol="0" anchor="ctr">
              <a:noAutofit/>
            </a:bodyPr>
            <a:lstStyle/>
            <a:p>
              <a:endParaRPr lang="en-US" sz="4000" b="1" dirty="0">
                <a:solidFill>
                  <a:schemeClr val="bg1"/>
                </a:solidFill>
              </a:endParaRPr>
            </a:p>
          </p:txBody>
        </p:sp>
      </p:grpSp>
      <p:sp>
        <p:nvSpPr>
          <p:cNvPr id="7" name="TextBox 6">
            <a:extLst>
              <a:ext uri="{FF2B5EF4-FFF2-40B4-BE49-F238E27FC236}">
                <a16:creationId xmlns:a16="http://schemas.microsoft.com/office/drawing/2014/main" id="{8342C75B-8FCF-234B-BD72-E04BB6AD4222}"/>
              </a:ext>
            </a:extLst>
          </p:cNvPr>
          <p:cNvSpPr txBox="1"/>
          <p:nvPr/>
        </p:nvSpPr>
        <p:spPr>
          <a:xfrm>
            <a:off x="9601200" y="2057400"/>
            <a:ext cx="1981200" cy="1754326"/>
          </a:xfrm>
          <a:prstGeom prst="rect">
            <a:avLst/>
          </a:prstGeom>
          <a:noFill/>
        </p:spPr>
        <p:txBody>
          <a:bodyPr wrap="square" rtlCol="0">
            <a:spAutoFit/>
          </a:bodyPr>
          <a:lstStyle/>
          <a:p>
            <a:r>
              <a:rPr lang="en-US" dirty="0"/>
              <a:t>RMD’s $0</a:t>
            </a:r>
          </a:p>
          <a:p>
            <a:endParaRPr lang="en-US" dirty="0"/>
          </a:p>
          <a:p>
            <a:r>
              <a:rPr lang="en-US" dirty="0"/>
              <a:t>Taxable Social Security $0</a:t>
            </a:r>
          </a:p>
          <a:p>
            <a:endParaRPr lang="en-US" dirty="0"/>
          </a:p>
          <a:p>
            <a:r>
              <a:rPr lang="en-US" dirty="0"/>
              <a:t>Tax $0</a:t>
            </a:r>
          </a:p>
        </p:txBody>
      </p:sp>
    </p:spTree>
    <p:extLst>
      <p:ext uri="{BB962C8B-B14F-4D97-AF65-F5344CB8AC3E}">
        <p14:creationId xmlns:p14="http://schemas.microsoft.com/office/powerpoint/2010/main" val="38309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marL="0" indent="0">
              <a:buNone/>
            </a:pPr>
            <a:r>
              <a:rPr lang="en-US" dirty="0"/>
              <a:t>Distributions from a Roth IRA or </a:t>
            </a:r>
            <a:r>
              <a:rPr lang="en-US" u="sng" dirty="0"/>
              <a:t>a properly designed guaranteed insurance contract</a:t>
            </a:r>
            <a:r>
              <a:rPr lang="en-US" dirty="0"/>
              <a:t> are tax free and do not count in the formula that is used to determine how much of one’s Social Security is taxed.</a:t>
            </a:r>
          </a:p>
          <a:p>
            <a:pPr marL="0" indent="0">
              <a:buNone/>
            </a:pPr>
            <a:r>
              <a:rPr lang="en-US" dirty="0"/>
              <a:t>A Portion of the Roth Conversion Could Be Redirected to a Linked Benefit Contract with High Cash Values</a:t>
            </a:r>
          </a:p>
        </p:txBody>
      </p:sp>
    </p:spTree>
    <p:extLst>
      <p:ext uri="{BB962C8B-B14F-4D97-AF65-F5344CB8AC3E}">
        <p14:creationId xmlns:p14="http://schemas.microsoft.com/office/powerpoint/2010/main" val="15494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Four:</a:t>
            </a:r>
            <a:br>
              <a:rPr lang="en-US" dirty="0"/>
            </a:br>
            <a:br>
              <a:rPr lang="en-US" dirty="0"/>
            </a:br>
            <a:r>
              <a:rPr lang="en-US" dirty="0"/>
              <a:t>Income Planning </a:t>
            </a:r>
            <a:br>
              <a:rPr lang="en-US" dirty="0"/>
            </a:br>
            <a:r>
              <a:rPr lang="en-US" dirty="0"/>
              <a:t>(Review) </a:t>
            </a:r>
          </a:p>
        </p:txBody>
      </p:sp>
      <p:sp>
        <p:nvSpPr>
          <p:cNvPr id="2" name="Text Placeholder 1">
            <a:extLst>
              <a:ext uri="{FF2B5EF4-FFF2-40B4-BE49-F238E27FC236}">
                <a16:creationId xmlns:a16="http://schemas.microsoft.com/office/drawing/2014/main" id="{3F961C09-CE28-4F97-A50F-F65F09AF3136}"/>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3812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F2343-F237-4292-8742-4623606880B1}"/>
              </a:ext>
            </a:extLst>
          </p:cNvPr>
          <p:cNvSpPr>
            <a:spLocks noGrp="1"/>
          </p:cNvSpPr>
          <p:nvPr>
            <p:ph type="title"/>
          </p:nvPr>
        </p:nvSpPr>
        <p:spPr>
          <a:xfrm>
            <a:off x="381000" y="677863"/>
            <a:ext cx="11430000" cy="5502275"/>
          </a:xfrm>
        </p:spPr>
        <p:txBody>
          <a:bodyPr/>
          <a:lstStyle/>
          <a:p>
            <a:r>
              <a:rPr lang="en-US" dirty="0"/>
              <a:t>Case Study</a:t>
            </a:r>
          </a:p>
        </p:txBody>
      </p:sp>
    </p:spTree>
    <p:extLst>
      <p:ext uri="{BB962C8B-B14F-4D97-AF65-F5344CB8AC3E}">
        <p14:creationId xmlns:p14="http://schemas.microsoft.com/office/powerpoint/2010/main" val="330185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638" y="1"/>
          <a:ext cx="5298724" cy="6857999"/>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2" name="Object 1"/>
                      <p:cNvPicPr/>
                      <p:nvPr/>
                    </p:nvPicPr>
                    <p:blipFill>
                      <a:blip r:embed="rId3"/>
                      <a:stretch>
                        <a:fillRect/>
                      </a:stretch>
                    </p:blipFill>
                    <p:spPr>
                      <a:xfrm>
                        <a:off x="3446638" y="1"/>
                        <a:ext cx="5298724" cy="6857999"/>
                      </a:xfrm>
                      <a:prstGeom prst="rect">
                        <a:avLst/>
                      </a:prstGeom>
                    </p:spPr>
                  </p:pic>
                </p:oleObj>
              </mc:Fallback>
            </mc:AlternateContent>
          </a:graphicData>
        </a:graphic>
      </p:graphicFrame>
    </p:spTree>
    <p:extLst>
      <p:ext uri="{BB962C8B-B14F-4D97-AF65-F5344CB8AC3E}">
        <p14:creationId xmlns:p14="http://schemas.microsoft.com/office/powerpoint/2010/main" val="283669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7737" y="1422"/>
          <a:ext cx="5296527" cy="6855156"/>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7737" y="1422"/>
                        <a:ext cx="5296527" cy="6855156"/>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9814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638" y="0"/>
          <a:ext cx="5298725" cy="6858000"/>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638" y="0"/>
                        <a:ext cx="5298725" cy="6858000"/>
                      </a:xfrm>
                      <a:prstGeom prst="rect">
                        <a:avLst/>
                      </a:prstGeom>
                    </p:spPr>
                  </p:pic>
                </p:oleObj>
              </mc:Fallback>
            </mc:AlternateContent>
          </a:graphicData>
        </a:graphic>
      </p:graphicFrame>
    </p:spTree>
    <p:extLst>
      <p:ext uri="{BB962C8B-B14F-4D97-AF65-F5344CB8AC3E}">
        <p14:creationId xmlns:p14="http://schemas.microsoft.com/office/powerpoint/2010/main" val="39592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106" y="-688"/>
          <a:ext cx="5299788" cy="6859376"/>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106" y="-688"/>
                        <a:ext cx="5299788" cy="6859376"/>
                      </a:xfrm>
                      <a:prstGeom prst="rect">
                        <a:avLst/>
                      </a:prstGeom>
                    </p:spPr>
                  </p:pic>
                </p:oleObj>
              </mc:Fallback>
            </mc:AlternateContent>
          </a:graphicData>
        </a:graphic>
      </p:graphicFrame>
    </p:spTree>
    <p:extLst>
      <p:ext uri="{BB962C8B-B14F-4D97-AF65-F5344CB8AC3E}">
        <p14:creationId xmlns:p14="http://schemas.microsoft.com/office/powerpoint/2010/main" val="123824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032" y="-784"/>
          <a:ext cx="5299936" cy="6859568"/>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032" y="-784"/>
                        <a:ext cx="5299936" cy="6859568"/>
                      </a:xfrm>
                      <a:prstGeom prst="rect">
                        <a:avLst/>
                      </a:prstGeom>
                    </p:spPr>
                  </p:pic>
                </p:oleObj>
              </mc:Fallback>
            </mc:AlternateContent>
          </a:graphicData>
        </a:graphic>
      </p:graphicFrame>
    </p:spTree>
    <p:extLst>
      <p:ext uri="{BB962C8B-B14F-4D97-AF65-F5344CB8AC3E}">
        <p14:creationId xmlns:p14="http://schemas.microsoft.com/office/powerpoint/2010/main" val="213033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0"/>
          <a:ext cx="8875059" cy="6858000"/>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0"/>
                        <a:ext cx="8875059" cy="6858000"/>
                      </a:xfrm>
                      <a:prstGeom prst="rect">
                        <a:avLst/>
                      </a:prstGeom>
                    </p:spPr>
                  </p:pic>
                </p:oleObj>
              </mc:Fallback>
            </mc:AlternateContent>
          </a:graphicData>
        </a:graphic>
      </p:graphicFrame>
    </p:spTree>
    <p:extLst>
      <p:ext uri="{BB962C8B-B14F-4D97-AF65-F5344CB8AC3E}">
        <p14:creationId xmlns:p14="http://schemas.microsoft.com/office/powerpoint/2010/main" val="117026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4B69-D02C-4F04-8AA5-9BDB29EB744B}"/>
              </a:ext>
            </a:extLst>
          </p:cNvPr>
          <p:cNvSpPr>
            <a:spLocks noGrp="1"/>
          </p:cNvSpPr>
          <p:nvPr>
            <p:ph type="title"/>
          </p:nvPr>
        </p:nvSpPr>
        <p:spPr>
          <a:xfrm>
            <a:off x="381000" y="365125"/>
            <a:ext cx="11430000" cy="1120775"/>
          </a:xfrm>
        </p:spPr>
        <p:txBody>
          <a:bodyPr/>
          <a:lstStyle/>
          <a:p>
            <a:r>
              <a:rPr lang="en-US" dirty="0"/>
              <a:t>Fed Funds Rate</a:t>
            </a:r>
          </a:p>
        </p:txBody>
      </p:sp>
      <p:cxnSp>
        <p:nvCxnSpPr>
          <p:cNvPr id="5" name="Straight Arrow Connector 4">
            <a:extLst>
              <a:ext uri="{FF2B5EF4-FFF2-40B4-BE49-F238E27FC236}">
                <a16:creationId xmlns:a16="http://schemas.microsoft.com/office/drawing/2014/main" id="{CF0C7133-109F-4367-AC29-FE89895F5F1F}"/>
              </a:ext>
            </a:extLst>
          </p:cNvPr>
          <p:cNvCxnSpPr/>
          <p:nvPr/>
        </p:nvCxnSpPr>
        <p:spPr>
          <a:xfrm>
            <a:off x="4343400" y="3352800"/>
            <a:ext cx="0" cy="1143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chart, histogram&#10;&#10;Description automatically generated">
            <a:extLst>
              <a:ext uri="{FF2B5EF4-FFF2-40B4-BE49-F238E27FC236}">
                <a16:creationId xmlns:a16="http://schemas.microsoft.com/office/drawing/2014/main" id="{5030BC85-F896-165B-B9DB-E2575E7B1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07881"/>
            <a:ext cx="11049000" cy="5263342"/>
          </a:xfrm>
          <a:prstGeom prst="rect">
            <a:avLst/>
          </a:prstGeom>
        </p:spPr>
      </p:pic>
      <p:cxnSp>
        <p:nvCxnSpPr>
          <p:cNvPr id="7" name="Straight Arrow Connector 6">
            <a:extLst>
              <a:ext uri="{FF2B5EF4-FFF2-40B4-BE49-F238E27FC236}">
                <a16:creationId xmlns:a16="http://schemas.microsoft.com/office/drawing/2014/main" id="{88A0BEAC-70CF-2D8C-8BF6-7075063897D8}"/>
              </a:ext>
            </a:extLst>
          </p:cNvPr>
          <p:cNvCxnSpPr/>
          <p:nvPr/>
        </p:nvCxnSpPr>
        <p:spPr>
          <a:xfrm>
            <a:off x="3657600" y="3581400"/>
            <a:ext cx="0" cy="685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7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0"/>
          <a:ext cx="8875058" cy="6858000"/>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0"/>
                        <a:ext cx="8875058" cy="6858000"/>
                      </a:xfrm>
                      <a:prstGeom prst="rect">
                        <a:avLst/>
                      </a:prstGeom>
                    </p:spPr>
                  </p:pic>
                </p:oleObj>
              </mc:Fallback>
            </mc:AlternateContent>
          </a:graphicData>
        </a:graphic>
      </p:graphicFrame>
    </p:spTree>
    <p:extLst>
      <p:ext uri="{BB962C8B-B14F-4D97-AF65-F5344CB8AC3E}">
        <p14:creationId xmlns:p14="http://schemas.microsoft.com/office/powerpoint/2010/main" val="18752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0"/>
          <a:ext cx="8875059" cy="6858000"/>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0"/>
                        <a:ext cx="8875059" cy="6858000"/>
                      </a:xfrm>
                      <a:prstGeom prst="rect">
                        <a:avLst/>
                      </a:prstGeom>
                    </p:spPr>
                  </p:pic>
                </p:oleObj>
              </mc:Fallback>
            </mc:AlternateContent>
          </a:graphicData>
        </a:graphic>
      </p:graphicFrame>
    </p:spTree>
    <p:extLst>
      <p:ext uri="{BB962C8B-B14F-4D97-AF65-F5344CB8AC3E}">
        <p14:creationId xmlns:p14="http://schemas.microsoft.com/office/powerpoint/2010/main" val="96969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2" y="1"/>
          <a:ext cx="8875057" cy="6857999"/>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2" y="1"/>
                        <a:ext cx="8875057" cy="6857999"/>
                      </a:xfrm>
                      <a:prstGeom prst="rect">
                        <a:avLst/>
                      </a:prstGeom>
                    </p:spPr>
                  </p:pic>
                </p:oleObj>
              </mc:Fallback>
            </mc:AlternateContent>
          </a:graphicData>
        </a:graphic>
      </p:graphicFrame>
    </p:spTree>
    <p:extLst>
      <p:ext uri="{BB962C8B-B14F-4D97-AF65-F5344CB8AC3E}">
        <p14:creationId xmlns:p14="http://schemas.microsoft.com/office/powerpoint/2010/main" val="289746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0"/>
          <a:ext cx="8875058" cy="6858000"/>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0"/>
                        <a:ext cx="8875058" cy="6858000"/>
                      </a:xfrm>
                      <a:prstGeom prst="rect">
                        <a:avLst/>
                      </a:prstGeom>
                    </p:spPr>
                  </p:pic>
                </p:oleObj>
              </mc:Fallback>
            </mc:AlternateContent>
          </a:graphicData>
        </a:graphic>
      </p:graphicFrame>
    </p:spTree>
    <p:extLst>
      <p:ext uri="{BB962C8B-B14F-4D97-AF65-F5344CB8AC3E}">
        <p14:creationId xmlns:p14="http://schemas.microsoft.com/office/powerpoint/2010/main" val="117361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1"/>
          <a:ext cx="8875058" cy="6857999"/>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1"/>
                        <a:ext cx="8875058" cy="6857999"/>
                      </a:xfrm>
                      <a:prstGeom prst="rect">
                        <a:avLst/>
                      </a:prstGeom>
                    </p:spPr>
                  </p:pic>
                </p:oleObj>
              </mc:Fallback>
            </mc:AlternateContent>
          </a:graphicData>
        </a:graphic>
      </p:graphicFrame>
    </p:spTree>
    <p:extLst>
      <p:ext uri="{BB962C8B-B14F-4D97-AF65-F5344CB8AC3E}">
        <p14:creationId xmlns:p14="http://schemas.microsoft.com/office/powerpoint/2010/main" val="176179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0"/>
          <a:ext cx="8875059" cy="6858000"/>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0"/>
                        <a:ext cx="8875059" cy="6858000"/>
                      </a:xfrm>
                      <a:prstGeom prst="rect">
                        <a:avLst/>
                      </a:prstGeom>
                    </p:spPr>
                  </p:pic>
                </p:oleObj>
              </mc:Fallback>
            </mc:AlternateContent>
          </a:graphicData>
        </a:graphic>
      </p:graphicFrame>
    </p:spTree>
    <p:extLst>
      <p:ext uri="{BB962C8B-B14F-4D97-AF65-F5344CB8AC3E}">
        <p14:creationId xmlns:p14="http://schemas.microsoft.com/office/powerpoint/2010/main" val="23955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638" y="0"/>
          <a:ext cx="5298724" cy="6858000"/>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638" y="0"/>
                        <a:ext cx="5298724" cy="6858000"/>
                      </a:xfrm>
                      <a:prstGeom prst="rect">
                        <a:avLst/>
                      </a:prstGeom>
                    </p:spPr>
                  </p:pic>
                </p:oleObj>
              </mc:Fallback>
            </mc:AlternateContent>
          </a:graphicData>
        </a:graphic>
      </p:graphicFrame>
    </p:spTree>
    <p:extLst>
      <p:ext uri="{BB962C8B-B14F-4D97-AF65-F5344CB8AC3E}">
        <p14:creationId xmlns:p14="http://schemas.microsoft.com/office/powerpoint/2010/main" val="292482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11313" y="-45720"/>
          <a:ext cx="5369375" cy="6949440"/>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11313" y="-45720"/>
                        <a:ext cx="5369375" cy="6949440"/>
                      </a:xfrm>
                      <a:prstGeom prst="rect">
                        <a:avLst/>
                      </a:prstGeom>
                    </p:spPr>
                  </p:pic>
                </p:oleObj>
              </mc:Fallback>
            </mc:AlternateContent>
          </a:graphicData>
        </a:graphic>
      </p:graphicFrame>
    </p:spTree>
    <p:extLst>
      <p:ext uri="{BB962C8B-B14F-4D97-AF65-F5344CB8AC3E}">
        <p14:creationId xmlns:p14="http://schemas.microsoft.com/office/powerpoint/2010/main" val="244781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638" y="0"/>
          <a:ext cx="5298725" cy="6858000"/>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638" y="0"/>
                        <a:ext cx="5298725" cy="6858000"/>
                      </a:xfrm>
                      <a:prstGeom prst="rect">
                        <a:avLst/>
                      </a:prstGeom>
                    </p:spPr>
                  </p:pic>
                </p:oleObj>
              </mc:Fallback>
            </mc:AlternateContent>
          </a:graphicData>
        </a:graphic>
      </p:graphicFrame>
    </p:spTree>
    <p:extLst>
      <p:ext uri="{BB962C8B-B14F-4D97-AF65-F5344CB8AC3E}">
        <p14:creationId xmlns:p14="http://schemas.microsoft.com/office/powerpoint/2010/main" val="32073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6638" y="0"/>
          <a:ext cx="5298725" cy="6858000"/>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6638" y="0"/>
                        <a:ext cx="5298725" cy="6858000"/>
                      </a:xfrm>
                      <a:prstGeom prst="rect">
                        <a:avLst/>
                      </a:prstGeom>
                    </p:spPr>
                  </p:pic>
                </p:oleObj>
              </mc:Fallback>
            </mc:AlternateContent>
          </a:graphicData>
        </a:graphic>
      </p:graphicFrame>
    </p:spTree>
    <p:extLst>
      <p:ext uri="{BB962C8B-B14F-4D97-AF65-F5344CB8AC3E}">
        <p14:creationId xmlns:p14="http://schemas.microsoft.com/office/powerpoint/2010/main" val="319952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DFE0A-BED1-47BA-99C0-03B34B2937CA}"/>
              </a:ext>
            </a:extLst>
          </p:cNvPr>
          <p:cNvSpPr>
            <a:spLocks noGrp="1"/>
          </p:cNvSpPr>
          <p:nvPr>
            <p:ph type="title"/>
          </p:nvPr>
        </p:nvSpPr>
        <p:spPr/>
        <p:txBody>
          <a:bodyPr/>
          <a:lstStyle/>
          <a:p>
            <a:r>
              <a:rPr lang="en-US" sz="4000" b="1" dirty="0"/>
              <a:t>You'll Receive These Free Reports:</a:t>
            </a:r>
          </a:p>
        </p:txBody>
      </p:sp>
      <p:sp>
        <p:nvSpPr>
          <p:cNvPr id="5" name="Text Placeholder 4">
            <a:extLst>
              <a:ext uri="{FF2B5EF4-FFF2-40B4-BE49-F238E27FC236}">
                <a16:creationId xmlns:a16="http://schemas.microsoft.com/office/drawing/2014/main" id="{333AF273-88E7-4B5D-BE8A-BFDF50CBBE94}"/>
              </a:ext>
            </a:extLst>
          </p:cNvPr>
          <p:cNvSpPr>
            <a:spLocks noGrp="1"/>
          </p:cNvSpPr>
          <p:nvPr>
            <p:ph type="body" sz="quarter" idx="11"/>
          </p:nvPr>
        </p:nvSpPr>
        <p:spPr>
          <a:xfrm>
            <a:off x="381000" y="1752600"/>
            <a:ext cx="11430000" cy="4705350"/>
          </a:xfrm>
        </p:spPr>
        <p:txBody>
          <a:bodyPr/>
          <a:lstStyle/>
          <a:p>
            <a:pPr lvl="1">
              <a:spcBef>
                <a:spcPts val="600"/>
              </a:spcBef>
              <a:spcAft>
                <a:spcPts val="600"/>
              </a:spcAft>
            </a:pPr>
            <a:r>
              <a:rPr lang="en-US" sz="4000" dirty="0"/>
              <a:t>Social Security Maximization Report</a:t>
            </a:r>
          </a:p>
          <a:p>
            <a:pPr lvl="1">
              <a:spcBef>
                <a:spcPts val="600"/>
              </a:spcBef>
              <a:spcAft>
                <a:spcPts val="600"/>
              </a:spcAft>
            </a:pPr>
            <a:r>
              <a:rPr lang="en-US" sz="4000" dirty="0"/>
              <a:t>Fee and Drawdown Analysis Report</a:t>
            </a:r>
          </a:p>
          <a:p>
            <a:pPr lvl="1">
              <a:spcBef>
                <a:spcPts val="600"/>
              </a:spcBef>
              <a:spcAft>
                <a:spcPts val="600"/>
              </a:spcAft>
            </a:pPr>
            <a:r>
              <a:rPr lang="en-US" sz="4000" dirty="0"/>
              <a:t>IRA and 401(k) Tax Analysis</a:t>
            </a:r>
          </a:p>
          <a:p>
            <a:pPr lvl="1">
              <a:spcBef>
                <a:spcPts val="600"/>
              </a:spcBef>
              <a:spcAft>
                <a:spcPts val="600"/>
              </a:spcAft>
            </a:pPr>
            <a:r>
              <a:rPr lang="en-US" sz="4000" dirty="0"/>
              <a:t>New Retirement Rules Income Sourcing Map</a:t>
            </a:r>
          </a:p>
          <a:p>
            <a:pPr lvl="1">
              <a:spcBef>
                <a:spcPts val="600"/>
              </a:spcBef>
              <a:spcAft>
                <a:spcPts val="600"/>
              </a:spcAft>
            </a:pPr>
            <a:r>
              <a:rPr lang="en-US" sz="4000" dirty="0"/>
              <a:t>New Retirement </a:t>
            </a:r>
            <a:r>
              <a:rPr lang="en-US" sz="3600" dirty="0"/>
              <a:t>Rules Allocation Map</a:t>
            </a:r>
            <a:endParaRPr lang="en-US" dirty="0"/>
          </a:p>
        </p:txBody>
      </p:sp>
    </p:spTree>
    <p:extLst>
      <p:ext uri="{BB962C8B-B14F-4D97-AF65-F5344CB8AC3E}">
        <p14:creationId xmlns:p14="http://schemas.microsoft.com/office/powerpoint/2010/main" val="83056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dirty="0"/>
              <a:t>The Current Monetary Policy</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rmAutofit/>
          </a:bodyPr>
          <a:lstStyle/>
          <a:p>
            <a:r>
              <a:rPr lang="en-US" dirty="0"/>
              <a:t>After the financial crisis, interest rates were reduced to zero with little effect.</a:t>
            </a:r>
          </a:p>
          <a:p>
            <a:r>
              <a:rPr lang="en-US" dirty="0"/>
              <a:t>That is when the Federal Reserve began quantitative easing which is simply currency creation.</a:t>
            </a:r>
          </a:p>
        </p:txBody>
      </p:sp>
    </p:spTree>
    <p:extLst>
      <p:ext uri="{BB962C8B-B14F-4D97-AF65-F5344CB8AC3E}">
        <p14:creationId xmlns:p14="http://schemas.microsoft.com/office/powerpoint/2010/main" val="34062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45364" y="-1648"/>
          <a:ext cx="5301272" cy="6861297"/>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7">
                  <p:embed/>
                </p:oleObj>
              </mc:Choice>
              <mc:Fallback>
                <p:oleObj name="Acrobat Document" r:id="rId2" imgW="5829165" imgH="7543680" progId="AcroExch.Document.7">
                  <p:embed/>
                  <p:pic>
                    <p:nvPicPr>
                      <p:cNvPr id="2" name="Object 1"/>
                      <p:cNvPicPr/>
                      <p:nvPr/>
                    </p:nvPicPr>
                    <p:blipFill>
                      <a:blip r:embed="rId3"/>
                      <a:stretch>
                        <a:fillRect/>
                      </a:stretch>
                    </p:blipFill>
                    <p:spPr>
                      <a:xfrm>
                        <a:off x="3445364" y="-1648"/>
                        <a:ext cx="5301272" cy="6861297"/>
                      </a:xfrm>
                      <a:prstGeom prst="rect">
                        <a:avLst/>
                      </a:prstGeom>
                    </p:spPr>
                  </p:pic>
                </p:oleObj>
              </mc:Fallback>
            </mc:AlternateContent>
          </a:graphicData>
        </a:graphic>
      </p:graphicFrame>
    </p:spTree>
    <p:extLst>
      <p:ext uri="{BB962C8B-B14F-4D97-AF65-F5344CB8AC3E}">
        <p14:creationId xmlns:p14="http://schemas.microsoft.com/office/powerpoint/2010/main" val="42171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794948" y="-1154"/>
          <a:ext cx="10602105" cy="6860308"/>
        </p:xfrm>
        <a:graphic>
          <a:graphicData uri="http://schemas.openxmlformats.org/presentationml/2006/ole">
            <mc:AlternateContent xmlns:mc="http://schemas.openxmlformats.org/markup-compatibility/2006">
              <mc:Choice xmlns:v="urn:schemas-microsoft-com:vml" Requires="v">
                <p:oleObj name="Acrobat Document" r:id="rId2" imgW="11658513" imgH="7543568" progId="Acrobat.Document.DC">
                  <p:embed/>
                </p:oleObj>
              </mc:Choice>
              <mc:Fallback>
                <p:oleObj name="Acrobat Document" r:id="rId2" imgW="11658513" imgH="7543568" progId="Acrobat.Document.DC">
                  <p:embed/>
                  <p:pic>
                    <p:nvPicPr>
                      <p:cNvPr id="2" name="Object 1"/>
                      <p:cNvPicPr/>
                      <p:nvPr/>
                    </p:nvPicPr>
                    <p:blipFill>
                      <a:blip r:embed="rId3"/>
                      <a:stretch>
                        <a:fillRect/>
                      </a:stretch>
                    </p:blipFill>
                    <p:spPr>
                      <a:xfrm>
                        <a:off x="794948" y="-1154"/>
                        <a:ext cx="10602105" cy="6860308"/>
                      </a:xfrm>
                      <a:prstGeom prst="rect">
                        <a:avLst/>
                      </a:prstGeom>
                    </p:spPr>
                  </p:pic>
                </p:oleObj>
              </mc:Fallback>
            </mc:AlternateContent>
          </a:graphicData>
        </a:graphic>
      </p:graphicFrame>
    </p:spTree>
    <p:extLst>
      <p:ext uri="{BB962C8B-B14F-4D97-AF65-F5344CB8AC3E}">
        <p14:creationId xmlns:p14="http://schemas.microsoft.com/office/powerpoint/2010/main" val="25885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658471" y="1"/>
          <a:ext cx="8875058" cy="6857999"/>
        </p:xfrm>
        <a:graphic>
          <a:graphicData uri="http://schemas.openxmlformats.org/presentationml/2006/ole">
            <mc:AlternateContent xmlns:mc="http://schemas.openxmlformats.org/markup-compatibility/2006">
              <mc:Choice xmlns:v="urn:schemas-microsoft-com:vml" Requires="v">
                <p:oleObj name="Acrobat Document" r:id="rId2" imgW="7543710" imgH="5829060" progId="AcroExch.Document.7">
                  <p:embed/>
                </p:oleObj>
              </mc:Choice>
              <mc:Fallback>
                <p:oleObj name="Acrobat Document" r:id="rId2" imgW="7543710" imgH="5829060" progId="AcroExch.Document.7">
                  <p:embed/>
                  <p:pic>
                    <p:nvPicPr>
                      <p:cNvPr id="2" name="Object 1"/>
                      <p:cNvPicPr/>
                      <p:nvPr/>
                    </p:nvPicPr>
                    <p:blipFill>
                      <a:blip r:embed="rId3"/>
                      <a:stretch>
                        <a:fillRect/>
                      </a:stretch>
                    </p:blipFill>
                    <p:spPr>
                      <a:xfrm>
                        <a:off x="1658471" y="1"/>
                        <a:ext cx="8875058" cy="6857999"/>
                      </a:xfrm>
                      <a:prstGeom prst="rect">
                        <a:avLst/>
                      </a:prstGeom>
                    </p:spPr>
                  </p:pic>
                </p:oleObj>
              </mc:Fallback>
            </mc:AlternateContent>
          </a:graphicData>
        </a:graphic>
      </p:graphicFrame>
    </p:spTree>
    <p:extLst>
      <p:ext uri="{BB962C8B-B14F-4D97-AF65-F5344CB8AC3E}">
        <p14:creationId xmlns:p14="http://schemas.microsoft.com/office/powerpoint/2010/main" val="331524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47B2A2-4511-4510-8676-97D0DFDDE46A}"/>
              </a:ext>
            </a:extLst>
          </p:cNvPr>
          <p:cNvSpPr>
            <a:spLocks noGrp="1"/>
          </p:cNvSpPr>
          <p:nvPr>
            <p:ph type="body" sz="quarter" idx="10"/>
          </p:nvPr>
        </p:nvSpPr>
        <p:spPr>
          <a:xfrm>
            <a:off x="381000" y="677863"/>
            <a:ext cx="11430000" cy="5502275"/>
          </a:xfrm>
        </p:spPr>
        <p:txBody>
          <a:bodyPr>
            <a:normAutofit/>
          </a:bodyPr>
          <a:lstStyle/>
          <a:p>
            <a:r>
              <a:rPr lang="en-US" dirty="0"/>
              <a:t>You'll Receive These Free Reports:</a:t>
            </a:r>
          </a:p>
          <a:p>
            <a:pPr lvl="1"/>
            <a:r>
              <a:rPr lang="en-US" dirty="0">
                <a:solidFill>
                  <a:schemeClr val="bg2">
                    <a:lumMod val="75000"/>
                  </a:schemeClr>
                </a:solidFill>
              </a:rPr>
              <a:t>Social Security Maximization Report</a:t>
            </a:r>
          </a:p>
          <a:p>
            <a:pPr lvl="1"/>
            <a:r>
              <a:rPr lang="en-US" dirty="0">
                <a:solidFill>
                  <a:schemeClr val="bg2">
                    <a:lumMod val="75000"/>
                  </a:schemeClr>
                </a:solidFill>
              </a:rPr>
              <a:t>Fee and Drawdown Analysis Report</a:t>
            </a:r>
          </a:p>
          <a:p>
            <a:pPr lvl="1"/>
            <a:r>
              <a:rPr lang="en-US" dirty="0">
                <a:solidFill>
                  <a:schemeClr val="bg2">
                    <a:lumMod val="75000"/>
                  </a:schemeClr>
                </a:solidFill>
              </a:rPr>
              <a:t>IRA and 401(k) Tax Analysis</a:t>
            </a:r>
          </a:p>
          <a:p>
            <a:pPr lvl="1"/>
            <a:r>
              <a:rPr lang="en-US" dirty="0"/>
              <a:t>New Retirement Rules Income Sourcing Map</a:t>
            </a:r>
          </a:p>
          <a:p>
            <a:pPr lvl="1"/>
            <a:r>
              <a:rPr lang="en-US" dirty="0"/>
              <a:t>New Retirement Rules Allocation Map</a:t>
            </a:r>
            <a:br>
              <a:rPr lang="en-US" dirty="0"/>
            </a:br>
            <a:endParaRPr lang="en-US" dirty="0">
              <a:solidFill>
                <a:schemeClr val="bg2">
                  <a:lumMod val="75000"/>
                </a:schemeClr>
              </a:solidFill>
            </a:endParaRPr>
          </a:p>
        </p:txBody>
      </p:sp>
    </p:spTree>
    <p:extLst>
      <p:ext uri="{BB962C8B-B14F-4D97-AF65-F5344CB8AC3E}">
        <p14:creationId xmlns:p14="http://schemas.microsoft.com/office/powerpoint/2010/main" val="18288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dirty="0"/>
              <a:t>The Current Monetary Policy</a:t>
            </a:r>
          </a:p>
        </p:txBody>
      </p:sp>
      <p:sp>
        <p:nvSpPr>
          <p:cNvPr id="8" name="Content Placeholder 7">
            <a:extLst>
              <a:ext uri="{FF2B5EF4-FFF2-40B4-BE49-F238E27FC236}">
                <a16:creationId xmlns:a16="http://schemas.microsoft.com/office/drawing/2014/main" id="{3D612D96-CFDE-4350-9CA7-C03B5CBF1E1C}"/>
              </a:ext>
            </a:extLst>
          </p:cNvPr>
          <p:cNvSpPr>
            <a:spLocks noGrp="1"/>
          </p:cNvSpPr>
          <p:nvPr>
            <p:ph idx="1"/>
          </p:nvPr>
        </p:nvSpPr>
        <p:spPr>
          <a:xfrm>
            <a:off x="381000" y="1485900"/>
            <a:ext cx="3581400" cy="4972050"/>
          </a:xfrm>
        </p:spPr>
        <p:txBody>
          <a:bodyPr>
            <a:normAutofit/>
          </a:bodyPr>
          <a:lstStyle/>
          <a:p>
            <a:r>
              <a:rPr lang="en-US" sz="3200" b="1" dirty="0"/>
              <a:t>Federal Reserve Balance Sheet</a:t>
            </a:r>
          </a:p>
          <a:p>
            <a:r>
              <a:rPr lang="en-US" sz="3200" dirty="0"/>
              <a:t>2007-2021</a:t>
            </a:r>
          </a:p>
          <a:p>
            <a:r>
              <a:rPr lang="en-US" sz="3200" dirty="0"/>
              <a:t>$1trillion to nearly $9 trillion</a:t>
            </a:r>
          </a:p>
        </p:txBody>
      </p:sp>
      <p:pic>
        <p:nvPicPr>
          <p:cNvPr id="9" name="Content Placeholder 4" descr="Chart, line chart&#10;&#10;Description automatically generated">
            <a:extLst>
              <a:ext uri="{FF2B5EF4-FFF2-40B4-BE49-F238E27FC236}">
                <a16:creationId xmlns:a16="http://schemas.microsoft.com/office/drawing/2014/main" id="{8F9D539F-5CAC-4B21-932E-E81EA1C02B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2" b="1023"/>
          <a:stretch/>
        </p:blipFill>
        <p:spPr>
          <a:xfrm>
            <a:off x="3824964" y="1371600"/>
            <a:ext cx="8047275" cy="4972050"/>
          </a:xfrm>
          <a:prstGeom prst="rect">
            <a:avLst/>
          </a:prstGeom>
        </p:spPr>
      </p:pic>
    </p:spTree>
    <p:extLst>
      <p:ext uri="{BB962C8B-B14F-4D97-AF65-F5344CB8AC3E}">
        <p14:creationId xmlns:p14="http://schemas.microsoft.com/office/powerpoint/2010/main" val="39427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1851024"/>
            <a:ext cx="5867400" cy="4606925"/>
          </a:xfrm>
        </p:spPr>
        <p:txBody>
          <a:bodyPr/>
          <a:lstStyle/>
          <a:p>
            <a:r>
              <a:rPr lang="en-US" dirty="0"/>
              <a:t>An expansion of the currency supply.</a:t>
            </a:r>
          </a:p>
        </p:txBody>
      </p:sp>
      <p:sp>
        <p:nvSpPr>
          <p:cNvPr id="2" name="Title 1"/>
          <p:cNvSpPr>
            <a:spLocks noGrp="1"/>
          </p:cNvSpPr>
          <p:nvPr>
            <p:ph type="title"/>
          </p:nvPr>
        </p:nvSpPr>
        <p:spPr/>
        <p:txBody>
          <a:bodyPr>
            <a:normAutofit/>
          </a:bodyPr>
          <a:lstStyle/>
          <a:p>
            <a:r>
              <a:rPr lang="en-US" dirty="0"/>
              <a:t>Inflation</a:t>
            </a:r>
          </a:p>
        </p:txBody>
      </p:sp>
      <p:sp>
        <p:nvSpPr>
          <p:cNvPr id="4" name="Content Placeholder 2"/>
          <p:cNvSpPr txBox="1">
            <a:spLocks/>
          </p:cNvSpPr>
          <p:nvPr/>
        </p:nvSpPr>
        <p:spPr>
          <a:xfrm>
            <a:off x="1981200" y="3429000"/>
            <a:ext cx="82296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dirty="0"/>
          </a:p>
        </p:txBody>
      </p:sp>
      <p:sp>
        <p:nvSpPr>
          <p:cNvPr id="8" name="Arrow: Down 7">
            <a:extLst>
              <a:ext uri="{FF2B5EF4-FFF2-40B4-BE49-F238E27FC236}">
                <a16:creationId xmlns:a16="http://schemas.microsoft.com/office/drawing/2014/main" id="{66911F5F-E86F-4178-99B7-FF72EF8D9E2C}"/>
              </a:ext>
            </a:extLst>
          </p:cNvPr>
          <p:cNvSpPr/>
          <p:nvPr/>
        </p:nvSpPr>
        <p:spPr>
          <a:xfrm rot="10800000">
            <a:off x="8305800" y="458278"/>
            <a:ext cx="2971800" cy="5999672"/>
          </a:xfrm>
          <a:prstGeom prst="downArrow">
            <a:avLst/>
          </a:prstGeom>
          <a:solidFill>
            <a:schemeClr val="accent2"/>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86E90C7-518C-4A58-94D5-DF197BAD0B35}"/>
              </a:ext>
            </a:extLst>
          </p:cNvPr>
          <p:cNvGrpSpPr/>
          <p:nvPr/>
        </p:nvGrpSpPr>
        <p:grpSpPr>
          <a:xfrm>
            <a:off x="9184105" y="1463418"/>
            <a:ext cx="1138990" cy="3989390"/>
            <a:chOff x="9184105" y="1120022"/>
            <a:chExt cx="1138990" cy="3989390"/>
          </a:xfrm>
        </p:grpSpPr>
        <p:pic>
          <p:nvPicPr>
            <p:cNvPr id="10" name="Graphic 9" descr="Dollar with solid fill">
              <a:extLst>
                <a:ext uri="{FF2B5EF4-FFF2-40B4-BE49-F238E27FC236}">
                  <a16:creationId xmlns:a16="http://schemas.microsoft.com/office/drawing/2014/main" id="{4ED957E6-4386-41B5-AA85-60F165D599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84105" y="1120022"/>
              <a:ext cx="1138990" cy="1138990"/>
            </a:xfrm>
            <a:prstGeom prst="rect">
              <a:avLst/>
            </a:prstGeom>
          </p:spPr>
        </p:pic>
        <p:pic>
          <p:nvPicPr>
            <p:cNvPr id="11" name="Graphic 10" descr="Dollar with solid fill">
              <a:extLst>
                <a:ext uri="{FF2B5EF4-FFF2-40B4-BE49-F238E27FC236}">
                  <a16:creationId xmlns:a16="http://schemas.microsoft.com/office/drawing/2014/main" id="{EBDF76B9-E533-450D-9FF4-590261506B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6400" y="2522007"/>
              <a:ext cx="914400" cy="914400"/>
            </a:xfrm>
            <a:prstGeom prst="rect">
              <a:avLst/>
            </a:prstGeom>
          </p:spPr>
        </p:pic>
        <p:pic>
          <p:nvPicPr>
            <p:cNvPr id="12" name="Graphic 11" descr="Dollar with solid fill">
              <a:extLst>
                <a:ext uri="{FF2B5EF4-FFF2-40B4-BE49-F238E27FC236}">
                  <a16:creationId xmlns:a16="http://schemas.microsoft.com/office/drawing/2014/main" id="{B8713EA0-0B0C-4D91-BF87-23A93691EF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8957" y="4620126"/>
              <a:ext cx="489286" cy="489286"/>
            </a:xfrm>
            <a:prstGeom prst="rect">
              <a:avLst/>
            </a:prstGeom>
          </p:spPr>
        </p:pic>
        <p:pic>
          <p:nvPicPr>
            <p:cNvPr id="13" name="Graphic 12" descr="Dollar with solid fill">
              <a:extLst>
                <a:ext uri="{FF2B5EF4-FFF2-40B4-BE49-F238E27FC236}">
                  <a16:creationId xmlns:a16="http://schemas.microsoft.com/office/drawing/2014/main" id="{87782FA7-00A2-454C-BB2A-68B5E015C2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4736" y="3699402"/>
              <a:ext cx="657728" cy="657728"/>
            </a:xfrm>
            <a:prstGeom prst="rect">
              <a:avLst/>
            </a:prstGeom>
          </p:spPr>
        </p:pic>
      </p:grpSp>
    </p:spTree>
    <p:extLst>
      <p:ext uri="{BB962C8B-B14F-4D97-AF65-F5344CB8AC3E}">
        <p14:creationId xmlns:p14="http://schemas.microsoft.com/office/powerpoint/2010/main" val="338032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381000" y="1851024"/>
            <a:ext cx="5715000" cy="4606925"/>
          </a:xfrm>
        </p:spPr>
        <p:txBody>
          <a:bodyPr/>
          <a:lstStyle/>
          <a:p>
            <a:r>
              <a:rPr lang="en-US" dirty="0"/>
              <a:t>A contraction of the currency supply.</a:t>
            </a:r>
          </a:p>
          <a:p>
            <a:r>
              <a:rPr lang="en-US" dirty="0"/>
              <a:t>Since currency is debt, when debt goes unpaid, the currency supply contracts</a:t>
            </a:r>
          </a:p>
        </p:txBody>
      </p:sp>
      <p:sp>
        <p:nvSpPr>
          <p:cNvPr id="2" name="Title 1"/>
          <p:cNvSpPr>
            <a:spLocks noGrp="1"/>
          </p:cNvSpPr>
          <p:nvPr>
            <p:ph type="title"/>
          </p:nvPr>
        </p:nvSpPr>
        <p:spPr/>
        <p:txBody>
          <a:bodyPr>
            <a:normAutofit/>
          </a:bodyPr>
          <a:lstStyle/>
          <a:p>
            <a:r>
              <a:rPr lang="en-US" dirty="0"/>
              <a:t>Deflation</a:t>
            </a:r>
          </a:p>
        </p:txBody>
      </p:sp>
      <p:sp>
        <p:nvSpPr>
          <p:cNvPr id="7" name="Arrow: Down 6">
            <a:extLst>
              <a:ext uri="{FF2B5EF4-FFF2-40B4-BE49-F238E27FC236}">
                <a16:creationId xmlns:a16="http://schemas.microsoft.com/office/drawing/2014/main" id="{FB643706-D2E6-4A8D-9306-3ACCE488EEE3}"/>
              </a:ext>
            </a:extLst>
          </p:cNvPr>
          <p:cNvSpPr/>
          <p:nvPr/>
        </p:nvSpPr>
        <p:spPr>
          <a:xfrm>
            <a:off x="8305800" y="458278"/>
            <a:ext cx="2971800" cy="5999672"/>
          </a:xfrm>
          <a:prstGeom prst="downArrow">
            <a:avLst/>
          </a:prstGeom>
          <a:solidFill>
            <a:schemeClr val="accent2"/>
          </a:solidFill>
          <a:ln>
            <a:noFill/>
          </a:ln>
          <a:effectLst>
            <a:outerShdw blurRad="190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E869F51-55F0-4BBC-ADEF-2E08C6D31205}"/>
              </a:ext>
            </a:extLst>
          </p:cNvPr>
          <p:cNvGrpSpPr/>
          <p:nvPr/>
        </p:nvGrpSpPr>
        <p:grpSpPr>
          <a:xfrm>
            <a:off x="9184105" y="1463418"/>
            <a:ext cx="1138990" cy="3989390"/>
            <a:chOff x="9184105" y="1120022"/>
            <a:chExt cx="1138990" cy="3989390"/>
          </a:xfrm>
        </p:grpSpPr>
        <p:pic>
          <p:nvPicPr>
            <p:cNvPr id="9" name="Graphic 8" descr="Dollar with solid fill">
              <a:extLst>
                <a:ext uri="{FF2B5EF4-FFF2-40B4-BE49-F238E27FC236}">
                  <a16:creationId xmlns:a16="http://schemas.microsoft.com/office/drawing/2014/main" id="{678EA722-279D-48AA-BED7-F45BF6610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84105" y="1120022"/>
              <a:ext cx="1138990" cy="1138990"/>
            </a:xfrm>
            <a:prstGeom prst="rect">
              <a:avLst/>
            </a:prstGeom>
          </p:spPr>
        </p:pic>
        <p:pic>
          <p:nvPicPr>
            <p:cNvPr id="10" name="Graphic 9" descr="Dollar with solid fill">
              <a:extLst>
                <a:ext uri="{FF2B5EF4-FFF2-40B4-BE49-F238E27FC236}">
                  <a16:creationId xmlns:a16="http://schemas.microsoft.com/office/drawing/2014/main" id="{CA8A355C-E888-4F96-B47D-5A43E5E286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6400" y="2522007"/>
              <a:ext cx="914400" cy="914400"/>
            </a:xfrm>
            <a:prstGeom prst="rect">
              <a:avLst/>
            </a:prstGeom>
          </p:spPr>
        </p:pic>
        <p:pic>
          <p:nvPicPr>
            <p:cNvPr id="11" name="Graphic 10" descr="Dollar with solid fill">
              <a:extLst>
                <a:ext uri="{FF2B5EF4-FFF2-40B4-BE49-F238E27FC236}">
                  <a16:creationId xmlns:a16="http://schemas.microsoft.com/office/drawing/2014/main" id="{A6BBDDFF-F8FD-4D7B-B95C-81B494894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08957" y="4620126"/>
              <a:ext cx="489286" cy="489286"/>
            </a:xfrm>
            <a:prstGeom prst="rect">
              <a:avLst/>
            </a:prstGeom>
          </p:spPr>
        </p:pic>
        <p:pic>
          <p:nvPicPr>
            <p:cNvPr id="12" name="Graphic 11" descr="Dollar with solid fill">
              <a:extLst>
                <a:ext uri="{FF2B5EF4-FFF2-40B4-BE49-F238E27FC236}">
                  <a16:creationId xmlns:a16="http://schemas.microsoft.com/office/drawing/2014/main" id="{EEB83D02-4830-44DB-B73D-551B6EA55F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4736" y="3699402"/>
              <a:ext cx="657728" cy="657728"/>
            </a:xfrm>
            <a:prstGeom prst="rect">
              <a:avLst/>
            </a:prstGeom>
          </p:spPr>
        </p:pic>
      </p:grpSp>
    </p:spTree>
    <p:extLst>
      <p:ext uri="{BB962C8B-B14F-4D97-AF65-F5344CB8AC3E}">
        <p14:creationId xmlns:p14="http://schemas.microsoft.com/office/powerpoint/2010/main" val="14539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p:txBody>
          <a:bodyPr/>
          <a:lstStyle/>
          <a:p>
            <a:r>
              <a:rPr lang="en-US" dirty="0"/>
              <a:t>Debt Levels</a:t>
            </a:r>
          </a:p>
        </p:txBody>
      </p:sp>
      <p:pic>
        <p:nvPicPr>
          <p:cNvPr id="6" name="Content Placeholder 4" descr="Text&#10;&#10;Description automatically generated">
            <a:extLst>
              <a:ext uri="{FF2B5EF4-FFF2-40B4-BE49-F238E27FC236}">
                <a16:creationId xmlns:a16="http://schemas.microsoft.com/office/drawing/2014/main" id="{B978FD0A-71C8-4D00-ADFB-770F56E75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03"/>
          <a:stretch/>
        </p:blipFill>
        <p:spPr>
          <a:xfrm>
            <a:off x="330868" y="2286000"/>
            <a:ext cx="11530264" cy="2514600"/>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1003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p:txBody>
          <a:bodyPr/>
          <a:lstStyle/>
          <a:p>
            <a:r>
              <a:rPr lang="en-US" dirty="0"/>
              <a:t>Debt Levels</a:t>
            </a:r>
          </a:p>
        </p:txBody>
      </p:sp>
      <p:pic>
        <p:nvPicPr>
          <p:cNvPr id="8" name="Content Placeholder 4" descr="Chart, bar chart, histogram&#10;&#10;Description automatically generated">
            <a:extLst>
              <a:ext uri="{FF2B5EF4-FFF2-40B4-BE49-F238E27FC236}">
                <a16:creationId xmlns:a16="http://schemas.microsoft.com/office/drawing/2014/main" id="{4DE103E9-9DD3-4750-835C-FF3BBEFCE9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23"/>
          <a:stretch/>
        </p:blipFill>
        <p:spPr>
          <a:xfrm>
            <a:off x="381000" y="1371600"/>
            <a:ext cx="10484870" cy="4947986"/>
          </a:xfrm>
          <a:prstGeom prst="rect">
            <a:avLst/>
          </a:prstGeom>
          <a:noFill/>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7775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normAutofit fontScale="90000"/>
          </a:bodyPr>
          <a:lstStyle/>
          <a:p>
            <a:r>
              <a:rPr lang="en-US" dirty="0"/>
              <a:t>Why Excessive Debt Leads to Deflation Example</a:t>
            </a:r>
          </a:p>
        </p:txBody>
      </p:sp>
      <p:sp>
        <p:nvSpPr>
          <p:cNvPr id="3" name="Text Placeholder 2"/>
          <p:cNvSpPr>
            <a:spLocks noGrp="1"/>
          </p:cNvSpPr>
          <p:nvPr>
            <p:ph type="body" idx="1"/>
          </p:nvPr>
        </p:nvSpPr>
        <p:spPr>
          <a:xfrm>
            <a:off x="381000" y="1485900"/>
            <a:ext cx="11430000" cy="4972050"/>
          </a:xfrm>
        </p:spPr>
        <p:txBody>
          <a:bodyPr/>
          <a:lstStyle/>
          <a:p>
            <a:r>
              <a:rPr lang="en-US" dirty="0"/>
              <a:t>Let’s assume that a banker loans Mr. Jones money to buy a house and the amount of the loan is $80,000. </a:t>
            </a:r>
          </a:p>
          <a:p>
            <a:r>
              <a:rPr lang="en-US" dirty="0"/>
              <a:t>The value of the house on which Mr. Jones borrows the money is $100,000. </a:t>
            </a:r>
          </a:p>
        </p:txBody>
      </p:sp>
    </p:spTree>
    <p:extLst>
      <p:ext uri="{BB962C8B-B14F-4D97-AF65-F5344CB8AC3E}">
        <p14:creationId xmlns:p14="http://schemas.microsoft.com/office/powerpoint/2010/main" val="256789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normAutofit fontScale="90000"/>
          </a:bodyPr>
          <a:lstStyle/>
          <a:p>
            <a:r>
              <a:rPr lang="en-US" dirty="0"/>
              <a:t>Why Excessive Debt Leads to Deflation Example</a:t>
            </a:r>
          </a:p>
        </p:txBody>
      </p:sp>
      <p:sp>
        <p:nvSpPr>
          <p:cNvPr id="3" name="Text Placeholder 2"/>
          <p:cNvSpPr>
            <a:spLocks noGrp="1"/>
          </p:cNvSpPr>
          <p:nvPr>
            <p:ph type="body" idx="1"/>
          </p:nvPr>
        </p:nvSpPr>
        <p:spPr>
          <a:xfrm>
            <a:off x="381000" y="1485900"/>
            <a:ext cx="11430000" cy="4972050"/>
          </a:xfrm>
        </p:spPr>
        <p:txBody>
          <a:bodyPr/>
          <a:lstStyle/>
          <a:p>
            <a:r>
              <a:rPr lang="en-US" dirty="0"/>
              <a:t>Now, a few years later, due to dramatic declines in the value of real estate, Mr. Jones has a home worth $60,000 and decides to quit making payments on the home because he owes more on the home than the home is worth. </a:t>
            </a:r>
          </a:p>
          <a:p>
            <a:r>
              <a:rPr lang="en-US" dirty="0"/>
              <a:t>Now the bank owns the home since the home collateralized the loan the bank made to Mr. Jones.</a:t>
            </a:r>
          </a:p>
        </p:txBody>
      </p:sp>
    </p:spTree>
    <p:extLst>
      <p:ext uri="{BB962C8B-B14F-4D97-AF65-F5344CB8AC3E}">
        <p14:creationId xmlns:p14="http://schemas.microsoft.com/office/powerpoint/2010/main" val="18448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normAutofit fontScale="90000"/>
          </a:bodyPr>
          <a:lstStyle/>
          <a:p>
            <a:r>
              <a:rPr lang="en-US" dirty="0"/>
              <a:t>Why Excessive Debt Leads to Deflation Example</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The house the bank owns is worth $60,000, but the bank is owed $80,000. </a:t>
            </a:r>
          </a:p>
          <a:p>
            <a:r>
              <a:rPr lang="en-US" dirty="0"/>
              <a:t>The $20,000 difference is money that disappears from the financial system.</a:t>
            </a:r>
          </a:p>
          <a:p>
            <a:r>
              <a:rPr lang="en-US" dirty="0"/>
              <a:t>When debt levels are too high to be paid, deflation is the inevitable outcome at some point</a:t>
            </a:r>
          </a:p>
        </p:txBody>
      </p:sp>
    </p:spTree>
    <p:extLst>
      <p:ext uri="{BB962C8B-B14F-4D97-AF65-F5344CB8AC3E}">
        <p14:creationId xmlns:p14="http://schemas.microsoft.com/office/powerpoint/2010/main" val="7641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0050-67DA-437D-A386-21D43EDE0FE6}"/>
              </a:ext>
            </a:extLst>
          </p:cNvPr>
          <p:cNvSpPr>
            <a:spLocks noGrp="1"/>
          </p:cNvSpPr>
          <p:nvPr>
            <p:ph type="title"/>
          </p:nvPr>
        </p:nvSpPr>
        <p:spPr>
          <a:xfrm>
            <a:off x="381000" y="365125"/>
            <a:ext cx="11430000" cy="1120775"/>
          </a:xfrm>
        </p:spPr>
        <p:txBody>
          <a:bodyPr>
            <a:normAutofit/>
          </a:bodyPr>
          <a:lstStyle/>
          <a:p>
            <a:r>
              <a:rPr lang="en-US" dirty="0"/>
              <a:t>Debt Levels</a:t>
            </a:r>
          </a:p>
        </p:txBody>
      </p:sp>
      <p:sp>
        <p:nvSpPr>
          <p:cNvPr id="3" name="Content Placeholder 2">
            <a:extLst>
              <a:ext uri="{FF2B5EF4-FFF2-40B4-BE49-F238E27FC236}">
                <a16:creationId xmlns:a16="http://schemas.microsoft.com/office/drawing/2014/main" id="{4EDB06D2-0416-402C-860F-042F143E7174}"/>
              </a:ext>
            </a:extLst>
          </p:cNvPr>
          <p:cNvSpPr>
            <a:spLocks noGrp="1"/>
          </p:cNvSpPr>
          <p:nvPr>
            <p:ph idx="1"/>
          </p:nvPr>
        </p:nvSpPr>
        <p:spPr>
          <a:xfrm>
            <a:off x="381000" y="1485900"/>
            <a:ext cx="11430000" cy="4972050"/>
          </a:xfrm>
        </p:spPr>
        <p:txBody>
          <a:bodyPr>
            <a:normAutofit/>
          </a:bodyPr>
          <a:lstStyle/>
          <a:p>
            <a:r>
              <a:rPr lang="en-US" dirty="0"/>
              <a:t>World central bankers are creating currency to stave off a deflationary crash like the world endured during the Great Depression of the 1930’s.</a:t>
            </a:r>
          </a:p>
          <a:p>
            <a:endParaRPr lang="en-US" dirty="0"/>
          </a:p>
        </p:txBody>
      </p:sp>
    </p:spTree>
    <p:extLst>
      <p:ext uri="{BB962C8B-B14F-4D97-AF65-F5344CB8AC3E}">
        <p14:creationId xmlns:p14="http://schemas.microsoft.com/office/powerpoint/2010/main" val="5508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AD97A-11CB-43F8-B310-ECD5B5779C6A}"/>
              </a:ext>
            </a:extLst>
          </p:cNvPr>
          <p:cNvGrpSpPr/>
          <p:nvPr/>
        </p:nvGrpSpPr>
        <p:grpSpPr>
          <a:xfrm rot="-180000">
            <a:off x="2613904" y="1173468"/>
            <a:ext cx="6964192" cy="4511064"/>
            <a:chOff x="152400" y="1828800"/>
            <a:chExt cx="5474677" cy="3546231"/>
          </a:xfrm>
          <a:effectLst>
            <a:outerShdw blurRad="127000" dist="38100" dir="2700000" algn="tl" rotWithShape="0">
              <a:prstClr val="black">
                <a:alpha val="40000"/>
              </a:prstClr>
            </a:outerShdw>
          </a:effectLst>
        </p:grpSpPr>
        <p:sp>
          <p:nvSpPr>
            <p:cNvPr id="2" name="Rectangle: Rounded Corners 1">
              <a:extLst>
                <a:ext uri="{FF2B5EF4-FFF2-40B4-BE49-F238E27FC236}">
                  <a16:creationId xmlns:a16="http://schemas.microsoft.com/office/drawing/2014/main" id="{6CF65323-7943-4741-9C6A-9CECA38BD6F1}"/>
                </a:ext>
              </a:extLst>
            </p:cNvPr>
            <p:cNvSpPr/>
            <p:nvPr/>
          </p:nvSpPr>
          <p:spPr>
            <a:xfrm>
              <a:off x="152400" y="1828800"/>
              <a:ext cx="5474677" cy="3546231"/>
            </a:xfrm>
            <a:prstGeom prst="roundRect">
              <a:avLst>
                <a:gd name="adj" fmla="val 5877"/>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algn="ctr"/>
              <a:r>
                <a:rPr lang="en-US" sz="4400" dirty="0"/>
                <a:t>Hello my name is</a:t>
              </a:r>
            </a:p>
          </p:txBody>
        </p:sp>
        <p:sp>
          <p:nvSpPr>
            <p:cNvPr id="3" name="Rectangle 2">
              <a:extLst>
                <a:ext uri="{FF2B5EF4-FFF2-40B4-BE49-F238E27FC236}">
                  <a16:creationId xmlns:a16="http://schemas.microsoft.com/office/drawing/2014/main" id="{5C683AC7-C8FD-4BA0-B885-12F5970CB95A}"/>
                </a:ext>
              </a:extLst>
            </p:cNvPr>
            <p:cNvSpPr/>
            <p:nvPr/>
          </p:nvSpPr>
          <p:spPr>
            <a:xfrm>
              <a:off x="152401" y="2667373"/>
              <a:ext cx="5474676" cy="215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itle 1"/>
          <p:cNvSpPr txBox="1">
            <a:spLocks/>
          </p:cNvSpPr>
          <p:nvPr/>
        </p:nvSpPr>
        <p:spPr>
          <a:xfrm rot="-180000">
            <a:off x="2847330" y="2508262"/>
            <a:ext cx="6638862" cy="1986460"/>
          </a:xfrm>
          <a:prstGeom prst="rect">
            <a:avLst/>
          </a:prstGeom>
        </p:spPr>
        <p:txBody>
          <a:bodyPr anchor="ctr">
            <a:normAutofit fontScale="97500"/>
          </a:bodyPr>
          <a:lstStyle/>
          <a:p>
            <a:pPr algn="ctr">
              <a:defRPr/>
            </a:pPr>
            <a:r>
              <a:rPr lang="en-US" sz="4400" b="1" dirty="0">
                <a:solidFill>
                  <a:schemeClr val="tx1">
                    <a:lumMod val="75000"/>
                    <a:lumOff val="25000"/>
                  </a:schemeClr>
                </a:solidFill>
                <a:latin typeface="+mj-lt"/>
                <a:ea typeface="+mj-ea"/>
                <a:cs typeface="+mj-cs"/>
              </a:rPr>
              <a:t>Who Are We?</a:t>
            </a:r>
          </a:p>
          <a:p>
            <a:pPr algn="ctr">
              <a:defRPr/>
            </a:pPr>
            <a:endParaRPr lang="en-US" sz="4400" b="1"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283825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r>
              <a:rPr lang="en-US" dirty="0"/>
              <a:t>Thomas Jefferson Warned Us</a:t>
            </a:r>
          </a:p>
        </p:txBody>
      </p:sp>
      <p:sp>
        <p:nvSpPr>
          <p:cNvPr id="11" name="Content Placeholder 10">
            <a:extLst>
              <a:ext uri="{FF2B5EF4-FFF2-40B4-BE49-F238E27FC236}">
                <a16:creationId xmlns:a16="http://schemas.microsoft.com/office/drawing/2014/main" id="{DF08CCA9-F007-467D-9824-7534731C9E82}"/>
              </a:ext>
            </a:extLst>
          </p:cNvPr>
          <p:cNvSpPr>
            <a:spLocks noGrp="1"/>
          </p:cNvSpPr>
          <p:nvPr>
            <p:ph idx="1"/>
          </p:nvPr>
        </p:nvSpPr>
        <p:spPr>
          <a:xfrm>
            <a:off x="381000" y="1485900"/>
            <a:ext cx="11430000" cy="4972050"/>
          </a:xfrm>
        </p:spPr>
        <p:txBody>
          <a:bodyPr/>
          <a:lstStyle/>
          <a:p>
            <a:r>
              <a:rPr lang="en-US" dirty="0"/>
              <a:t>“If the American people ever allow private banks to control the issue of their currency, first by inflation then by deflation, the banks and corporations that will grow up around them will deprive the people of all property until their children wake up homeless on the very continent their fathers conquered.”</a:t>
            </a:r>
          </a:p>
        </p:txBody>
      </p:sp>
    </p:spTree>
    <p:extLst>
      <p:ext uri="{BB962C8B-B14F-4D97-AF65-F5344CB8AC3E}">
        <p14:creationId xmlns:p14="http://schemas.microsoft.com/office/powerpoint/2010/main" val="221113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r>
              <a:rPr lang="en-US" dirty="0"/>
              <a:t>Debt Levels Dictate Deflation Will Come</a:t>
            </a:r>
          </a:p>
        </p:txBody>
      </p:sp>
      <p:sp>
        <p:nvSpPr>
          <p:cNvPr id="9" name="Content Placeholder 8">
            <a:extLst>
              <a:ext uri="{FF2B5EF4-FFF2-40B4-BE49-F238E27FC236}">
                <a16:creationId xmlns:a16="http://schemas.microsoft.com/office/drawing/2014/main" id="{7EACD19A-13CD-4CD3-BA9C-39F63783E15E}"/>
              </a:ext>
            </a:extLst>
          </p:cNvPr>
          <p:cNvSpPr>
            <a:spLocks noGrp="1"/>
          </p:cNvSpPr>
          <p:nvPr>
            <p:ph idx="1"/>
          </p:nvPr>
        </p:nvSpPr>
        <p:spPr>
          <a:xfrm>
            <a:off x="381000" y="1485900"/>
            <a:ext cx="5257800" cy="4972050"/>
          </a:xfrm>
        </p:spPr>
        <p:txBody>
          <a:bodyPr>
            <a:normAutofit/>
          </a:bodyPr>
          <a:lstStyle/>
          <a:p>
            <a:r>
              <a:rPr lang="en-US" dirty="0"/>
              <a:t>But first, as Mr. Jefferson predicted, we are now seeing inflation….</a:t>
            </a:r>
          </a:p>
          <a:p>
            <a:endParaRPr lang="en-US" dirty="0"/>
          </a:p>
        </p:txBody>
      </p:sp>
      <p:sp>
        <p:nvSpPr>
          <p:cNvPr id="12" name="TextBox 11">
            <a:extLst>
              <a:ext uri="{FF2B5EF4-FFF2-40B4-BE49-F238E27FC236}">
                <a16:creationId xmlns:a16="http://schemas.microsoft.com/office/drawing/2014/main" id="{8F010856-2139-4DFC-82A5-D86AAB32A826}"/>
              </a:ext>
            </a:extLst>
          </p:cNvPr>
          <p:cNvSpPr txBox="1"/>
          <p:nvPr/>
        </p:nvSpPr>
        <p:spPr>
          <a:xfrm>
            <a:off x="5823284" y="1441118"/>
            <a:ext cx="4495800" cy="461665"/>
          </a:xfrm>
          <a:prstGeom prst="rect">
            <a:avLst/>
          </a:prstGeom>
          <a:noFill/>
        </p:spPr>
        <p:txBody>
          <a:bodyPr wrap="square" rtlCol="0">
            <a:spAutoFit/>
          </a:bodyPr>
          <a:lstStyle/>
          <a:p>
            <a:r>
              <a:rPr lang="en-US" sz="2400" b="1" dirty="0">
                <a:solidFill>
                  <a:schemeClr val="accent6"/>
                </a:solidFill>
              </a:rPr>
              <a:t>The Official Inflation Rate</a:t>
            </a:r>
          </a:p>
        </p:txBody>
      </p:sp>
      <p:pic>
        <p:nvPicPr>
          <p:cNvPr id="5" name="Picture 4" descr="Chart, histogram&#10;&#10;Description automatically generated">
            <a:extLst>
              <a:ext uri="{FF2B5EF4-FFF2-40B4-BE49-F238E27FC236}">
                <a16:creationId xmlns:a16="http://schemas.microsoft.com/office/drawing/2014/main" id="{EA0F7A8E-2B48-723D-297B-3CD64968F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057400"/>
            <a:ext cx="6477000" cy="3959806"/>
          </a:xfrm>
          <a:prstGeom prst="rect">
            <a:avLst/>
          </a:prstGeom>
        </p:spPr>
      </p:pic>
    </p:spTree>
    <p:extLst>
      <p:ext uri="{BB962C8B-B14F-4D97-AF65-F5344CB8AC3E}">
        <p14:creationId xmlns:p14="http://schemas.microsoft.com/office/powerpoint/2010/main" val="89169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lstStyle/>
          <a:p>
            <a:r>
              <a:rPr lang="en-US" dirty="0"/>
              <a:t>Debt Levels Dictate Deflation Will Come</a:t>
            </a:r>
          </a:p>
        </p:txBody>
      </p:sp>
      <p:sp>
        <p:nvSpPr>
          <p:cNvPr id="9" name="Content Placeholder 8">
            <a:extLst>
              <a:ext uri="{FF2B5EF4-FFF2-40B4-BE49-F238E27FC236}">
                <a16:creationId xmlns:a16="http://schemas.microsoft.com/office/drawing/2014/main" id="{7EACD19A-13CD-4CD3-BA9C-39F63783E15E}"/>
              </a:ext>
            </a:extLst>
          </p:cNvPr>
          <p:cNvSpPr>
            <a:spLocks noGrp="1"/>
          </p:cNvSpPr>
          <p:nvPr>
            <p:ph idx="1"/>
          </p:nvPr>
        </p:nvSpPr>
        <p:spPr>
          <a:xfrm>
            <a:off x="381000" y="1485900"/>
            <a:ext cx="5334000" cy="4972050"/>
          </a:xfrm>
        </p:spPr>
        <p:txBody>
          <a:bodyPr>
            <a:normAutofit/>
          </a:bodyPr>
          <a:lstStyle/>
          <a:p>
            <a:r>
              <a:rPr lang="en-US" dirty="0"/>
              <a:t>But first, as Mr. Jefferson predicted, we are now seeing inflation….</a:t>
            </a:r>
          </a:p>
          <a:p>
            <a:endParaRPr lang="en-US" dirty="0"/>
          </a:p>
        </p:txBody>
      </p:sp>
      <p:sp>
        <p:nvSpPr>
          <p:cNvPr id="12" name="TextBox 11">
            <a:extLst>
              <a:ext uri="{FF2B5EF4-FFF2-40B4-BE49-F238E27FC236}">
                <a16:creationId xmlns:a16="http://schemas.microsoft.com/office/drawing/2014/main" id="{8F010856-2139-4DFC-82A5-D86AAB32A826}"/>
              </a:ext>
            </a:extLst>
          </p:cNvPr>
          <p:cNvSpPr txBox="1"/>
          <p:nvPr/>
        </p:nvSpPr>
        <p:spPr>
          <a:xfrm>
            <a:off x="393032" y="6123543"/>
            <a:ext cx="4343400" cy="369332"/>
          </a:xfrm>
          <a:prstGeom prst="rect">
            <a:avLst/>
          </a:prstGeom>
          <a:noFill/>
        </p:spPr>
        <p:txBody>
          <a:bodyPr wrap="square" rtlCol="0">
            <a:spAutoFit/>
          </a:bodyPr>
          <a:lstStyle/>
          <a:p>
            <a:r>
              <a:rPr lang="en-US" dirty="0"/>
              <a:t>Courtesy </a:t>
            </a:r>
            <a:r>
              <a:rPr lang="en-US" dirty="0">
                <a:hlinkClick r:id="rId2"/>
              </a:rPr>
              <a:t>www.ShadowStats.com</a:t>
            </a:r>
            <a:endParaRPr lang="en-US" dirty="0"/>
          </a:p>
        </p:txBody>
      </p:sp>
      <p:sp>
        <p:nvSpPr>
          <p:cNvPr id="6" name="TextBox 5">
            <a:extLst>
              <a:ext uri="{FF2B5EF4-FFF2-40B4-BE49-F238E27FC236}">
                <a16:creationId xmlns:a16="http://schemas.microsoft.com/office/drawing/2014/main" id="{588DA223-0246-4EED-87FD-9994A9CC2DDD}"/>
              </a:ext>
            </a:extLst>
          </p:cNvPr>
          <p:cNvSpPr txBox="1"/>
          <p:nvPr/>
        </p:nvSpPr>
        <p:spPr>
          <a:xfrm>
            <a:off x="5823284" y="1441118"/>
            <a:ext cx="4495800" cy="461665"/>
          </a:xfrm>
          <a:prstGeom prst="rect">
            <a:avLst/>
          </a:prstGeom>
          <a:noFill/>
        </p:spPr>
        <p:txBody>
          <a:bodyPr wrap="square" rtlCol="0">
            <a:spAutoFit/>
          </a:bodyPr>
          <a:lstStyle/>
          <a:p>
            <a:r>
              <a:rPr lang="en-US" sz="2400" b="1" dirty="0">
                <a:solidFill>
                  <a:schemeClr val="accent6"/>
                </a:solidFill>
              </a:rPr>
              <a:t>The Real Inflation Rate</a:t>
            </a:r>
          </a:p>
        </p:txBody>
      </p:sp>
      <p:pic>
        <p:nvPicPr>
          <p:cNvPr id="4" name="Picture 3" descr="Graphical user interface, chart, line chart&#10;&#10;Description automatically generated">
            <a:extLst>
              <a:ext uri="{FF2B5EF4-FFF2-40B4-BE49-F238E27FC236}">
                <a16:creationId xmlns:a16="http://schemas.microsoft.com/office/drawing/2014/main" id="{26B4A2CE-280B-D241-A5BB-36CBE74D4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586" y="2057400"/>
            <a:ext cx="5791200" cy="3630053"/>
          </a:xfrm>
          <a:prstGeom prst="rect">
            <a:avLst/>
          </a:prstGeom>
        </p:spPr>
      </p:pic>
    </p:spTree>
    <p:extLst>
      <p:ext uri="{BB962C8B-B14F-4D97-AF65-F5344CB8AC3E}">
        <p14:creationId xmlns:p14="http://schemas.microsoft.com/office/powerpoint/2010/main" val="13144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485900"/>
            <a:ext cx="11430000" cy="4972050"/>
          </a:xfrm>
        </p:spPr>
        <p:txBody>
          <a:bodyPr/>
          <a:lstStyle/>
          <a:p>
            <a:r>
              <a:rPr lang="en-US" dirty="0"/>
              <a:t>1. Cease currency creation which will quickly lead the excess debt driven, deflationary collapse. </a:t>
            </a:r>
            <a:r>
              <a:rPr lang="en-US" b="1" u="sng" dirty="0"/>
              <a:t>In order for the Federal Reserve to cease currency creation, the federal budget will need to be balanced.</a:t>
            </a:r>
          </a:p>
        </p:txBody>
      </p:sp>
    </p:spTree>
    <p:extLst>
      <p:ext uri="{BB962C8B-B14F-4D97-AF65-F5344CB8AC3E}">
        <p14:creationId xmlns:p14="http://schemas.microsoft.com/office/powerpoint/2010/main" val="191316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pic>
        <p:nvPicPr>
          <p:cNvPr id="6" name="Content Placeholder 5">
            <a:extLst>
              <a:ext uri="{FF2B5EF4-FFF2-40B4-BE49-F238E27FC236}">
                <a16:creationId xmlns:a16="http://schemas.microsoft.com/office/drawing/2014/main" id="{9620F4CE-AB4B-D2EE-BE52-162EB19F16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981200"/>
            <a:ext cx="11430000" cy="3126534"/>
          </a:xfrm>
        </p:spPr>
      </p:pic>
    </p:spTree>
    <p:extLst>
      <p:ext uri="{BB962C8B-B14F-4D97-AF65-F5344CB8AC3E}">
        <p14:creationId xmlns:p14="http://schemas.microsoft.com/office/powerpoint/2010/main" val="150918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485900"/>
            <a:ext cx="11430000" cy="4533900"/>
          </a:xfrm>
        </p:spPr>
        <p:txBody>
          <a:bodyPr>
            <a:normAutofit/>
          </a:bodyPr>
          <a:lstStyle/>
          <a:p>
            <a:r>
              <a:rPr lang="en-US" dirty="0"/>
              <a:t>Budget Balancing Math</a:t>
            </a:r>
          </a:p>
          <a:p>
            <a:pPr lvl="1"/>
            <a:r>
              <a:rPr lang="en-US" dirty="0"/>
              <a:t>Approximate Prior Deficit = $3 Trillion</a:t>
            </a:r>
          </a:p>
          <a:p>
            <a:pPr lvl="1"/>
            <a:r>
              <a:rPr lang="en-US" dirty="0"/>
              <a:t>Number of Taxpayers = 126 Million</a:t>
            </a:r>
          </a:p>
          <a:p>
            <a:pPr lvl="1"/>
            <a:r>
              <a:rPr lang="en-US" dirty="0"/>
              <a:t>Deficit per Taxpayer = $23,810 Annually</a:t>
            </a:r>
          </a:p>
          <a:p>
            <a:pPr lvl="1"/>
            <a:r>
              <a:rPr lang="en-US" dirty="0"/>
              <a:t>Average Tax Liability per Tax Return = $9,118</a:t>
            </a:r>
          </a:p>
          <a:p>
            <a:r>
              <a:rPr lang="en-US" sz="3200" i="1" dirty="0"/>
              <a:t>American taxpayers would need to increase the taxes they pay by 261% to balance the budget.</a:t>
            </a:r>
          </a:p>
          <a:p>
            <a:endParaRPr lang="en-US" dirty="0"/>
          </a:p>
        </p:txBody>
      </p:sp>
      <p:sp>
        <p:nvSpPr>
          <p:cNvPr id="7" name="TextBox 6">
            <a:extLst>
              <a:ext uri="{FF2B5EF4-FFF2-40B4-BE49-F238E27FC236}">
                <a16:creationId xmlns:a16="http://schemas.microsoft.com/office/drawing/2014/main" id="{69452B5E-E5C5-4539-9A38-5178CFB542F6}"/>
              </a:ext>
            </a:extLst>
          </p:cNvPr>
          <p:cNvSpPr txBox="1"/>
          <p:nvPr/>
        </p:nvSpPr>
        <p:spPr>
          <a:xfrm>
            <a:off x="381000" y="6103650"/>
            <a:ext cx="11430000" cy="400110"/>
          </a:xfrm>
          <a:prstGeom prst="rect">
            <a:avLst/>
          </a:prstGeom>
          <a:noFill/>
        </p:spPr>
        <p:txBody>
          <a:bodyPr wrap="square">
            <a:spAutoFit/>
          </a:bodyPr>
          <a:lstStyle/>
          <a:p>
            <a:pPr>
              <a:spcBef>
                <a:spcPts val="0"/>
              </a:spcBef>
              <a:spcAft>
                <a:spcPts val="0"/>
              </a:spcAft>
            </a:pPr>
            <a:r>
              <a:rPr lang="en-US" sz="2000" dirty="0"/>
              <a:t>(</a:t>
            </a:r>
            <a:r>
              <a:rPr lang="en-US" sz="1800" dirty="0"/>
              <a:t>Source: </a:t>
            </a:r>
            <a:r>
              <a:rPr lang="en-US" sz="1800" dirty="0">
                <a:hlinkClick r:id="rId2"/>
              </a:rPr>
              <a:t>https://www.fool.com/retirement/2016/10/31/heres-what-the-average-american-pays-in-taxes.aspx</a:t>
            </a:r>
            <a:r>
              <a:rPr lang="en-US" sz="1800" dirty="0"/>
              <a:t>)</a:t>
            </a:r>
          </a:p>
        </p:txBody>
      </p:sp>
    </p:spTree>
    <p:extLst>
      <p:ext uri="{BB962C8B-B14F-4D97-AF65-F5344CB8AC3E}">
        <p14:creationId xmlns:p14="http://schemas.microsoft.com/office/powerpoint/2010/main" val="24732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371600"/>
            <a:ext cx="11430000" cy="954107"/>
          </a:xfrm>
        </p:spPr>
        <p:txBody>
          <a:bodyPr>
            <a:spAutoFit/>
          </a:bodyPr>
          <a:lstStyle/>
          <a:p>
            <a:r>
              <a:rPr lang="en-US" sz="2800" b="1" dirty="0"/>
              <a:t>Example: </a:t>
            </a:r>
            <a:r>
              <a:rPr lang="en-US" sz="2800" dirty="0"/>
              <a:t>A taxpayer filing a joint income tax return with $120,000 in taxable income currently pays taxes of:</a:t>
            </a:r>
          </a:p>
        </p:txBody>
      </p:sp>
      <p:sp>
        <p:nvSpPr>
          <p:cNvPr id="10" name="Content Placeholder 3">
            <a:extLst>
              <a:ext uri="{FF2B5EF4-FFF2-40B4-BE49-F238E27FC236}">
                <a16:creationId xmlns:a16="http://schemas.microsoft.com/office/drawing/2014/main" id="{4C104E6C-BB7D-4846-A797-CEFDB958F662}"/>
              </a:ext>
            </a:extLst>
          </p:cNvPr>
          <p:cNvSpPr txBox="1">
            <a:spLocks/>
          </p:cNvSpPr>
          <p:nvPr/>
        </p:nvSpPr>
        <p:spPr>
          <a:xfrm>
            <a:off x="6096000" y="3590779"/>
            <a:ext cx="5715000" cy="1015663"/>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800"/>
              </a:spcBef>
              <a:spcAft>
                <a:spcPts val="1200"/>
              </a:spcAft>
              <a:buFont typeface="Arial" panose="020B0604020202020204" pitchFamily="34" charset="0"/>
              <a:buNone/>
              <a:defRPr sz="3600" kern="1200">
                <a:solidFill>
                  <a:schemeClr val="tx1"/>
                </a:solidFill>
                <a:latin typeface="+mn-lt"/>
                <a:ea typeface="+mn-ea"/>
                <a:cs typeface="+mn-cs"/>
              </a:defRPr>
            </a:lvl1pPr>
            <a:lvl2pPr marL="741363" indent="-509588"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2pPr>
            <a:lvl3pPr marL="1711325" indent="-392113"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2400"/>
              </a:spcBef>
              <a:buFont typeface="Arial" panose="020B0604020202020204" pitchFamily="34" charset="0"/>
              <a:buNone/>
              <a:defRPr sz="3200" b="1" kern="1200">
                <a:solidFill>
                  <a:schemeClr val="accent6"/>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24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1" dirty="0"/>
              <a:t>To balance the Federal Budget, Every Taxpayer would need to increase their tax payments by 261%.</a:t>
            </a:r>
          </a:p>
        </p:txBody>
      </p:sp>
      <p:graphicFrame>
        <p:nvGraphicFramePr>
          <p:cNvPr id="12" name="Content Placeholder 3">
            <a:extLst>
              <a:ext uri="{FF2B5EF4-FFF2-40B4-BE49-F238E27FC236}">
                <a16:creationId xmlns:a16="http://schemas.microsoft.com/office/drawing/2014/main" id="{25D986E5-237D-4DE4-9180-C3CBF5A7E7D7}"/>
              </a:ext>
            </a:extLst>
          </p:cNvPr>
          <p:cNvGraphicFramePr>
            <a:graphicFrameLocks/>
          </p:cNvGraphicFramePr>
          <p:nvPr/>
        </p:nvGraphicFramePr>
        <p:xfrm>
          <a:off x="381000" y="2514599"/>
          <a:ext cx="5486400" cy="3657601"/>
        </p:xfrm>
        <a:graphic>
          <a:graphicData uri="http://schemas.openxmlformats.org/drawingml/2006/table">
            <a:tbl>
              <a:tblPr lastRow="1" bandRow="1">
                <a:tableStyleId>{68D230F3-CF80-4859-8CE7-A43EE81993B5}</a:tableStyleId>
              </a:tblPr>
              <a:tblGrid>
                <a:gridCol w="3743122">
                  <a:extLst>
                    <a:ext uri="{9D8B030D-6E8A-4147-A177-3AD203B41FA5}">
                      <a16:colId xmlns:a16="http://schemas.microsoft.com/office/drawing/2014/main" val="20000"/>
                    </a:ext>
                  </a:extLst>
                </a:gridCol>
                <a:gridCol w="1743278">
                  <a:extLst>
                    <a:ext uri="{9D8B030D-6E8A-4147-A177-3AD203B41FA5}">
                      <a16:colId xmlns:a16="http://schemas.microsoft.com/office/drawing/2014/main" val="20001"/>
                    </a:ext>
                  </a:extLst>
                </a:gridCol>
              </a:tblGrid>
              <a:tr h="952479">
                <a:tc>
                  <a:txBody>
                    <a:bodyPr/>
                    <a:lstStyle/>
                    <a:p>
                      <a:pPr algn="l"/>
                      <a:r>
                        <a:rPr lang="en-US" sz="2400" dirty="0"/>
                        <a:t>Social Security/</a:t>
                      </a:r>
                      <a:br>
                        <a:rPr lang="en-US" sz="2400" dirty="0"/>
                      </a:br>
                      <a:r>
                        <a:rPr lang="en-US" sz="2400" dirty="0"/>
                        <a:t>Medicare Tax</a:t>
                      </a:r>
                    </a:p>
                  </a:txBody>
                  <a:tcPr anchor="ctr"/>
                </a:tc>
                <a:tc>
                  <a:txBody>
                    <a:bodyPr/>
                    <a:lstStyle/>
                    <a:p>
                      <a:pPr algn="r"/>
                      <a:r>
                        <a:rPr lang="en-US" sz="2400" dirty="0"/>
                        <a:t>$ 9,180</a:t>
                      </a:r>
                      <a:endParaRPr lang="en-US" sz="2400" baseline="0" dirty="0"/>
                    </a:p>
                  </a:txBody>
                  <a:tcPr anchor="ctr"/>
                </a:tc>
                <a:extLst>
                  <a:ext uri="{0D108BD9-81ED-4DB2-BD59-A6C34878D82A}">
                    <a16:rowId xmlns:a16="http://schemas.microsoft.com/office/drawing/2014/main" val="10000"/>
                  </a:ext>
                </a:extLst>
              </a:tr>
              <a:tr h="952479">
                <a:tc>
                  <a:txBody>
                    <a:bodyPr/>
                    <a:lstStyle/>
                    <a:p>
                      <a:pPr algn="l"/>
                      <a:r>
                        <a:rPr lang="en-US" sz="2400" dirty="0"/>
                        <a:t>Federal Income Tax </a:t>
                      </a:r>
                      <a:br>
                        <a:rPr lang="en-US" sz="2400" dirty="0"/>
                      </a:br>
                      <a:r>
                        <a:rPr lang="en-US" sz="2400" dirty="0"/>
                        <a:t>(Std. Deduction)</a:t>
                      </a:r>
                    </a:p>
                  </a:txBody>
                  <a:tcPr anchor="ctr"/>
                </a:tc>
                <a:tc>
                  <a:txBody>
                    <a:bodyPr/>
                    <a:lstStyle/>
                    <a:p>
                      <a:pPr algn="r"/>
                      <a:r>
                        <a:rPr lang="en-US" sz="2400" dirty="0"/>
                        <a:t>$12,375</a:t>
                      </a:r>
                    </a:p>
                  </a:txBody>
                  <a:tcPr anchor="ctr"/>
                </a:tc>
                <a:extLst>
                  <a:ext uri="{0D108BD9-81ED-4DB2-BD59-A6C34878D82A}">
                    <a16:rowId xmlns:a16="http://schemas.microsoft.com/office/drawing/2014/main" val="10001"/>
                  </a:ext>
                </a:extLst>
              </a:tr>
              <a:tr h="952479">
                <a:tc>
                  <a:txBody>
                    <a:bodyPr/>
                    <a:lstStyle/>
                    <a:p>
                      <a:pPr algn="l"/>
                      <a:r>
                        <a:rPr lang="en-US" sz="2400" dirty="0"/>
                        <a:t>State Income Tax </a:t>
                      </a:r>
                      <a:br>
                        <a:rPr lang="en-US" sz="2400" dirty="0"/>
                      </a:br>
                      <a:r>
                        <a:rPr lang="en-US" sz="2400" dirty="0"/>
                        <a:t>(MI Resident)</a:t>
                      </a:r>
                    </a:p>
                  </a:txBody>
                  <a:tcPr anchor="ctr"/>
                </a:tc>
                <a:tc>
                  <a:txBody>
                    <a:bodyPr/>
                    <a:lstStyle/>
                    <a:p>
                      <a:pPr algn="r"/>
                      <a:r>
                        <a:rPr lang="en-US" sz="2400" dirty="0"/>
                        <a:t>$ 4,033</a:t>
                      </a:r>
                    </a:p>
                  </a:txBody>
                  <a:tcPr anchor="ctr"/>
                </a:tc>
                <a:extLst>
                  <a:ext uri="{0D108BD9-81ED-4DB2-BD59-A6C34878D82A}">
                    <a16:rowId xmlns:a16="http://schemas.microsoft.com/office/drawing/2014/main" val="10002"/>
                  </a:ext>
                </a:extLst>
              </a:tr>
              <a:tr h="800164">
                <a:tc>
                  <a:txBody>
                    <a:bodyPr/>
                    <a:lstStyle/>
                    <a:p>
                      <a:pPr algn="l"/>
                      <a:r>
                        <a:rPr lang="en-US" sz="2400" dirty="0"/>
                        <a:t>Total Tax</a:t>
                      </a:r>
                    </a:p>
                  </a:txBody>
                  <a:tcPr anchor="ctr"/>
                </a:tc>
                <a:tc>
                  <a:txBody>
                    <a:bodyPr/>
                    <a:lstStyle/>
                    <a:p>
                      <a:pPr algn="r"/>
                      <a:r>
                        <a:rPr lang="en-US" sz="2400" dirty="0"/>
                        <a:t>$25,588</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016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371600"/>
            <a:ext cx="5715000" cy="523220"/>
          </a:xfrm>
        </p:spPr>
        <p:txBody>
          <a:bodyPr wrap="square">
            <a:spAutoFit/>
          </a:bodyPr>
          <a:lstStyle/>
          <a:p>
            <a:r>
              <a:rPr lang="en-US" sz="2800" b="1" dirty="0"/>
              <a:t>Example: </a:t>
            </a:r>
            <a:r>
              <a:rPr lang="en-US" sz="2800" dirty="0"/>
              <a:t>To Balance the Budget. </a:t>
            </a:r>
          </a:p>
        </p:txBody>
      </p:sp>
      <p:sp>
        <p:nvSpPr>
          <p:cNvPr id="10" name="Content Placeholder 3">
            <a:extLst>
              <a:ext uri="{FF2B5EF4-FFF2-40B4-BE49-F238E27FC236}">
                <a16:creationId xmlns:a16="http://schemas.microsoft.com/office/drawing/2014/main" id="{4C104E6C-BB7D-4846-A797-CEFDB958F662}"/>
              </a:ext>
            </a:extLst>
          </p:cNvPr>
          <p:cNvSpPr txBox="1">
            <a:spLocks/>
          </p:cNvSpPr>
          <p:nvPr/>
        </p:nvSpPr>
        <p:spPr>
          <a:xfrm>
            <a:off x="6096000" y="1861393"/>
            <a:ext cx="5715000" cy="4093428"/>
          </a:xfrm>
          <a:prstGeom prst="rect">
            <a:avLst/>
          </a:prstGeom>
        </p:spPr>
        <p:txBody>
          <a:bodyPr vert="horz" wrap="square" lIns="91440" tIns="45720" rIns="91440" bIns="45720" rtlCol="0">
            <a:spAutoFit/>
          </a:bodyPr>
          <a:lstStyle>
            <a:defPPr>
              <a:defRPr lang="en-US"/>
            </a:defPPr>
            <a:lvl1pPr indent="0">
              <a:lnSpc>
                <a:spcPct val="100000"/>
              </a:lnSpc>
              <a:spcBef>
                <a:spcPts val="1800"/>
              </a:spcBef>
              <a:spcAft>
                <a:spcPts val="1200"/>
              </a:spcAft>
              <a:buFont typeface="Arial" panose="020B0604020202020204" pitchFamily="34" charset="0"/>
              <a:buNone/>
              <a:defRPr sz="2000" b="1" i="1"/>
            </a:lvl1pPr>
            <a:lvl2pPr marL="741363" indent="-509588">
              <a:lnSpc>
                <a:spcPct val="100000"/>
              </a:lnSpc>
              <a:spcBef>
                <a:spcPts val="500"/>
              </a:spcBef>
              <a:buFont typeface="Wingdings" panose="05000000000000000000" pitchFamily="2" charset="2"/>
              <a:buChar char="§"/>
              <a:defRPr sz="3200"/>
            </a:lvl2pPr>
            <a:lvl3pPr marL="1711325" indent="-392113">
              <a:lnSpc>
                <a:spcPct val="100000"/>
              </a:lnSpc>
              <a:spcBef>
                <a:spcPts val="500"/>
              </a:spcBef>
              <a:buFont typeface="Arial" panose="020B0604020202020204" pitchFamily="34" charset="0"/>
              <a:buChar char="•"/>
              <a:defRPr sz="2800"/>
            </a:lvl3pPr>
            <a:lvl4pPr marL="0" indent="0">
              <a:lnSpc>
                <a:spcPct val="100000"/>
              </a:lnSpc>
              <a:spcBef>
                <a:spcPts val="2400"/>
              </a:spcBef>
              <a:buFont typeface="Arial" panose="020B0604020202020204" pitchFamily="34" charset="0"/>
              <a:buNone/>
              <a:defRPr sz="3200" b="1">
                <a:solidFill>
                  <a:schemeClr val="accent6"/>
                </a:solidFill>
              </a:defRPr>
            </a:lvl4pPr>
            <a:lvl5pPr marL="0" indent="0">
              <a:lnSpc>
                <a:spcPct val="100000"/>
              </a:lnSpc>
              <a:spcBef>
                <a:spcPts val="500"/>
              </a:spcBef>
              <a:buFont typeface="Arial" panose="020B0604020202020204" pitchFamily="34" charset="0"/>
              <a:buNone/>
              <a:defRPr sz="2400" i="1"/>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To balance the Federal Budget, every taxpayer would need to increase their tax payments by 261%. But that still does not pay down the debt or solve the underfunded liabilities of Social Security and Medicare. These programs are underfunded significantly, by well over $150 trillion combined. The total fiscal gap of the United States is more than $200 trillion.</a:t>
            </a:r>
            <a:r>
              <a:rPr lang="en-US" baseline="30000" dirty="0"/>
              <a:t>1</a:t>
            </a:r>
            <a:r>
              <a:rPr lang="en-US" dirty="0"/>
              <a:t> To solve these fiscal problems, each American taxpayer would need to come up with $1,587,000 in addition to paying the much higher taxes illustrated here.</a:t>
            </a:r>
          </a:p>
        </p:txBody>
      </p:sp>
      <p:graphicFrame>
        <p:nvGraphicFramePr>
          <p:cNvPr id="11" name="Content Placeholder 3">
            <a:extLst>
              <a:ext uri="{FF2B5EF4-FFF2-40B4-BE49-F238E27FC236}">
                <a16:creationId xmlns:a16="http://schemas.microsoft.com/office/drawing/2014/main" id="{E18E8D53-2B7F-42D3-998C-E5C5DDCEC5BA}"/>
              </a:ext>
            </a:extLst>
          </p:cNvPr>
          <p:cNvGraphicFramePr>
            <a:graphicFrameLocks/>
          </p:cNvGraphicFramePr>
          <p:nvPr/>
        </p:nvGraphicFramePr>
        <p:xfrm>
          <a:off x="381000" y="2514599"/>
          <a:ext cx="5486400" cy="3657601"/>
        </p:xfrm>
        <a:graphic>
          <a:graphicData uri="http://schemas.openxmlformats.org/drawingml/2006/table">
            <a:tbl>
              <a:tblPr lastRow="1" bandRow="1">
                <a:tableStyleId>{68D230F3-CF80-4859-8CE7-A43EE81993B5}</a:tableStyleId>
              </a:tblPr>
              <a:tblGrid>
                <a:gridCol w="3743122">
                  <a:extLst>
                    <a:ext uri="{9D8B030D-6E8A-4147-A177-3AD203B41FA5}">
                      <a16:colId xmlns:a16="http://schemas.microsoft.com/office/drawing/2014/main" val="20000"/>
                    </a:ext>
                  </a:extLst>
                </a:gridCol>
                <a:gridCol w="1743278">
                  <a:extLst>
                    <a:ext uri="{9D8B030D-6E8A-4147-A177-3AD203B41FA5}">
                      <a16:colId xmlns:a16="http://schemas.microsoft.com/office/drawing/2014/main" val="20001"/>
                    </a:ext>
                  </a:extLst>
                </a:gridCol>
              </a:tblGrid>
              <a:tr h="952479">
                <a:tc>
                  <a:txBody>
                    <a:bodyPr/>
                    <a:lstStyle/>
                    <a:p>
                      <a:pPr algn="l"/>
                      <a:r>
                        <a:rPr lang="en-US" sz="2400" dirty="0"/>
                        <a:t>Social Security/</a:t>
                      </a:r>
                      <a:br>
                        <a:rPr lang="en-US" sz="2400" dirty="0"/>
                      </a:br>
                      <a:r>
                        <a:rPr lang="en-US" sz="2400" dirty="0"/>
                        <a:t>Medicare Tax</a:t>
                      </a:r>
                    </a:p>
                  </a:txBody>
                  <a:tcPr anchor="ctr"/>
                </a:tc>
                <a:tc>
                  <a:txBody>
                    <a:bodyPr/>
                    <a:lstStyle/>
                    <a:p>
                      <a:pPr algn="r"/>
                      <a:r>
                        <a:rPr lang="en-US" sz="2400" dirty="0"/>
                        <a:t>$ 9,180</a:t>
                      </a:r>
                      <a:endParaRPr lang="en-US" sz="2400" baseline="0" dirty="0"/>
                    </a:p>
                  </a:txBody>
                  <a:tcPr anchor="ctr"/>
                </a:tc>
                <a:extLst>
                  <a:ext uri="{0D108BD9-81ED-4DB2-BD59-A6C34878D82A}">
                    <a16:rowId xmlns:a16="http://schemas.microsoft.com/office/drawing/2014/main" val="10000"/>
                  </a:ext>
                </a:extLst>
              </a:tr>
              <a:tr h="952479">
                <a:tc>
                  <a:txBody>
                    <a:bodyPr/>
                    <a:lstStyle/>
                    <a:p>
                      <a:pPr algn="l"/>
                      <a:r>
                        <a:rPr lang="en-US" sz="2400" dirty="0"/>
                        <a:t>Federal Income Tax </a:t>
                      </a:r>
                      <a:br>
                        <a:rPr lang="en-US" sz="2400" dirty="0"/>
                      </a:br>
                      <a:r>
                        <a:rPr lang="en-US" sz="2400" dirty="0"/>
                        <a:t>(Std. Deduction)</a:t>
                      </a:r>
                    </a:p>
                  </a:txBody>
                  <a:tcPr anchor="ctr"/>
                </a:tc>
                <a:tc>
                  <a:txBody>
                    <a:bodyPr/>
                    <a:lstStyle/>
                    <a:p>
                      <a:pPr algn="r"/>
                      <a:r>
                        <a:rPr lang="en-US" sz="2400" dirty="0"/>
                        <a:t>$32,299</a:t>
                      </a:r>
                    </a:p>
                  </a:txBody>
                  <a:tcPr anchor="ctr"/>
                </a:tc>
                <a:extLst>
                  <a:ext uri="{0D108BD9-81ED-4DB2-BD59-A6C34878D82A}">
                    <a16:rowId xmlns:a16="http://schemas.microsoft.com/office/drawing/2014/main" val="10001"/>
                  </a:ext>
                </a:extLst>
              </a:tr>
              <a:tr h="952479">
                <a:tc>
                  <a:txBody>
                    <a:bodyPr/>
                    <a:lstStyle/>
                    <a:p>
                      <a:pPr algn="l"/>
                      <a:r>
                        <a:rPr lang="en-US" sz="2400" dirty="0"/>
                        <a:t>State Income Tax </a:t>
                      </a:r>
                      <a:br>
                        <a:rPr lang="en-US" sz="2400" dirty="0"/>
                      </a:br>
                      <a:r>
                        <a:rPr lang="en-US" sz="2400" dirty="0"/>
                        <a:t>(MI Resident)</a:t>
                      </a:r>
                    </a:p>
                  </a:txBody>
                  <a:tcPr anchor="ctr"/>
                </a:tc>
                <a:tc>
                  <a:txBody>
                    <a:bodyPr/>
                    <a:lstStyle/>
                    <a:p>
                      <a:pPr algn="r"/>
                      <a:r>
                        <a:rPr lang="en-US" sz="2400" dirty="0"/>
                        <a:t>$ 4,033</a:t>
                      </a:r>
                    </a:p>
                  </a:txBody>
                  <a:tcPr anchor="ctr"/>
                </a:tc>
                <a:extLst>
                  <a:ext uri="{0D108BD9-81ED-4DB2-BD59-A6C34878D82A}">
                    <a16:rowId xmlns:a16="http://schemas.microsoft.com/office/drawing/2014/main" val="10002"/>
                  </a:ext>
                </a:extLst>
              </a:tr>
              <a:tr h="800164">
                <a:tc>
                  <a:txBody>
                    <a:bodyPr/>
                    <a:lstStyle/>
                    <a:p>
                      <a:pPr algn="l"/>
                      <a:r>
                        <a:rPr lang="en-US" sz="2400" dirty="0"/>
                        <a:t>Total Tax</a:t>
                      </a:r>
                    </a:p>
                  </a:txBody>
                  <a:tcPr anchor="ctr"/>
                </a:tc>
                <a:tc>
                  <a:txBody>
                    <a:bodyPr/>
                    <a:lstStyle/>
                    <a:p>
                      <a:pPr algn="r"/>
                      <a:r>
                        <a:rPr lang="en-US" sz="2400" dirty="0"/>
                        <a:t>$45,512</a:t>
                      </a:r>
                    </a:p>
                  </a:txBody>
                  <a:tcPr anchor="ct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42FDF763-4B4E-4444-91BF-D5C49D63FC87}"/>
              </a:ext>
            </a:extLst>
          </p:cNvPr>
          <p:cNvSpPr txBox="1"/>
          <p:nvPr/>
        </p:nvSpPr>
        <p:spPr>
          <a:xfrm>
            <a:off x="381000" y="6330314"/>
            <a:ext cx="11430000" cy="307777"/>
          </a:xfrm>
          <a:prstGeom prst="rect">
            <a:avLst/>
          </a:prstGeom>
          <a:noFill/>
        </p:spPr>
        <p:txBody>
          <a:bodyPr wrap="square">
            <a:spAutoFit/>
          </a:bodyPr>
          <a:lstStyle/>
          <a:p>
            <a:r>
              <a:rPr lang="en-US" sz="1400" baseline="30000" dirty="0"/>
              <a:t>1. </a:t>
            </a:r>
            <a:r>
              <a:rPr lang="en-US" sz="1400" dirty="0">
                <a:hlinkClick r:id="rId2"/>
              </a:rPr>
              <a:t>https://kotlikoff.net/wp-content/uploads/2019/03/The-2019-U.S.-Fiscal-Gap-Calculated-by-Laurence-Kotlikoff-and-Nils-Lehr.pdf</a:t>
            </a:r>
            <a:r>
              <a:rPr lang="en-US" sz="1400" dirty="0"/>
              <a:t>) </a:t>
            </a:r>
          </a:p>
        </p:txBody>
      </p:sp>
    </p:spTree>
    <p:extLst>
      <p:ext uri="{BB962C8B-B14F-4D97-AF65-F5344CB8AC3E}">
        <p14:creationId xmlns:p14="http://schemas.microsoft.com/office/powerpoint/2010/main" val="32139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457200" y="152400"/>
            <a:ext cx="11009194" cy="1377927"/>
          </a:xfrm>
        </p:spPr>
        <p:txBody>
          <a:bodyPr>
            <a:normAutofit/>
          </a:bodyPr>
          <a:lstStyle/>
          <a:p>
            <a:r>
              <a:rPr lang="en-US" sz="3200"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676400"/>
            <a:ext cx="11430000" cy="4781550"/>
          </a:xfrm>
        </p:spPr>
        <p:txBody>
          <a:bodyPr>
            <a:normAutofit fontScale="85000" lnSpcReduction="20000"/>
          </a:bodyPr>
          <a:lstStyle/>
          <a:p>
            <a:pPr marL="0" indent="0">
              <a:spcBef>
                <a:spcPts val="0"/>
              </a:spcBef>
              <a:spcAft>
                <a:spcPts val="0"/>
              </a:spcAft>
              <a:buNone/>
            </a:pPr>
            <a:r>
              <a:rPr lang="en-US" sz="3100" i="1" dirty="0"/>
              <a:t>As noted, to solve these fiscal problems, each American taxpayer would need to come up with $1,587,000 in addition to paying the much higher taxes illustrated.</a:t>
            </a:r>
          </a:p>
          <a:p>
            <a:pPr marL="0" indent="0">
              <a:spcBef>
                <a:spcPts val="0"/>
              </a:spcBef>
              <a:spcAft>
                <a:spcPts val="0"/>
              </a:spcAft>
              <a:buNone/>
            </a:pPr>
            <a:endParaRPr lang="en-US" dirty="0"/>
          </a:p>
          <a:p>
            <a:pPr marL="0" indent="0">
              <a:spcBef>
                <a:spcPts val="0"/>
              </a:spcBef>
              <a:spcAft>
                <a:spcPts val="0"/>
              </a:spcAft>
              <a:buNone/>
            </a:pPr>
            <a:r>
              <a:rPr lang="en-US" sz="1700" i="1" dirty="0"/>
              <a:t>If the $1,587,000 in additional liability per taxpayer is amortized over 30 years at 3% interest, the additional liability per taxpayer is $80,292 per year.</a:t>
            </a:r>
          </a:p>
          <a:p>
            <a:pPr marL="0" indent="0">
              <a:spcBef>
                <a:spcPts val="0"/>
              </a:spcBef>
              <a:spcAft>
                <a:spcPts val="0"/>
              </a:spcAft>
              <a:buNone/>
            </a:pPr>
            <a:endParaRPr lang="en-US" sz="1700" i="1" dirty="0"/>
          </a:p>
          <a:p>
            <a:pPr marL="0" indent="0">
              <a:spcBef>
                <a:spcPts val="0"/>
              </a:spcBef>
              <a:spcAft>
                <a:spcPts val="0"/>
              </a:spcAft>
              <a:buNone/>
            </a:pPr>
            <a:r>
              <a:rPr lang="en-US" sz="1700" i="1" dirty="0"/>
              <a:t>Here’s what that does to the reasonably affluent taxpayer with $120,000 in household income we’ve been using as an example.</a:t>
            </a:r>
          </a:p>
          <a:p>
            <a:pPr marL="0" indent="0">
              <a:spcBef>
                <a:spcPts val="0"/>
              </a:spcBef>
              <a:spcAft>
                <a:spcPts val="0"/>
              </a:spcAft>
              <a:buNone/>
            </a:pPr>
            <a:endParaRPr lang="en-US" sz="1700" i="1" dirty="0"/>
          </a:p>
          <a:p>
            <a:pPr marL="0" indent="0">
              <a:spcBef>
                <a:spcPts val="0"/>
              </a:spcBef>
              <a:spcAft>
                <a:spcPts val="0"/>
              </a:spcAft>
              <a:buNone/>
            </a:pPr>
            <a:r>
              <a:rPr lang="en-US" dirty="0"/>
              <a:t>Example:</a:t>
            </a:r>
          </a:p>
          <a:p>
            <a:pPr marL="0" indent="0">
              <a:spcBef>
                <a:spcPts val="0"/>
              </a:spcBef>
              <a:spcAft>
                <a:spcPts val="0"/>
              </a:spcAft>
              <a:buNone/>
            </a:pPr>
            <a:r>
              <a:rPr lang="en-US" sz="2400" i="1" dirty="0"/>
              <a:t>To Balance the Budget, Pay Down Debt and Fund Unfunded Liabilities</a:t>
            </a:r>
          </a:p>
          <a:p>
            <a:pPr>
              <a:spcBef>
                <a:spcPts val="0"/>
              </a:spcBef>
              <a:spcAft>
                <a:spcPts val="0"/>
              </a:spcAft>
            </a:pPr>
            <a:endParaRPr lang="en-US" sz="2400" i="1" dirty="0"/>
          </a:p>
          <a:p>
            <a:pPr marL="0" indent="0">
              <a:spcBef>
                <a:spcPts val="0"/>
              </a:spcBef>
              <a:spcAft>
                <a:spcPts val="0"/>
              </a:spcAft>
              <a:buNone/>
            </a:pPr>
            <a:r>
              <a:rPr lang="en-US" sz="2400" i="1" dirty="0"/>
              <a:t>	Social Security/Medicare Tax			$    9,180 </a:t>
            </a:r>
          </a:p>
          <a:p>
            <a:pPr marL="0" indent="0">
              <a:spcBef>
                <a:spcPts val="0"/>
              </a:spcBef>
              <a:spcAft>
                <a:spcPts val="0"/>
              </a:spcAft>
              <a:buNone/>
            </a:pPr>
            <a:r>
              <a:rPr lang="en-US" sz="2400" i="1" dirty="0"/>
              <a:t>	Federal Income Tax (Std. Deduction)	              $  32,299</a:t>
            </a:r>
          </a:p>
          <a:p>
            <a:pPr marL="0" indent="0">
              <a:spcBef>
                <a:spcPts val="0"/>
              </a:spcBef>
              <a:spcAft>
                <a:spcPts val="0"/>
              </a:spcAft>
              <a:buNone/>
            </a:pPr>
            <a:r>
              <a:rPr lang="en-US" sz="2400" i="1" dirty="0"/>
              <a:t>	State Income Tax (MI Resident)			$    4,033</a:t>
            </a:r>
          </a:p>
          <a:p>
            <a:pPr marL="0" indent="0">
              <a:spcBef>
                <a:spcPts val="0"/>
              </a:spcBef>
              <a:spcAft>
                <a:spcPts val="0"/>
              </a:spcAft>
              <a:buNone/>
            </a:pPr>
            <a:r>
              <a:rPr lang="en-US" sz="2400" i="1" dirty="0"/>
              <a:t>	Total Tax					$  45,512</a:t>
            </a:r>
          </a:p>
          <a:p>
            <a:pPr marL="0" indent="0">
              <a:spcBef>
                <a:spcPts val="0"/>
              </a:spcBef>
              <a:spcAft>
                <a:spcPts val="0"/>
              </a:spcAft>
              <a:buNone/>
            </a:pPr>
            <a:r>
              <a:rPr lang="en-US" sz="2400" i="1" dirty="0"/>
              <a:t>	Additional Payment for Debt			$  80,292</a:t>
            </a:r>
          </a:p>
          <a:p>
            <a:pPr marL="0" indent="0">
              <a:spcBef>
                <a:spcPts val="0"/>
              </a:spcBef>
              <a:spcAft>
                <a:spcPts val="0"/>
              </a:spcAft>
              <a:buNone/>
            </a:pPr>
            <a:r>
              <a:rPr lang="en-US" sz="2400" i="1" dirty="0"/>
              <a:t>	Total						$125,804</a:t>
            </a:r>
          </a:p>
          <a:p>
            <a:pPr>
              <a:spcBef>
                <a:spcPts val="0"/>
              </a:spcBef>
              <a:spcAft>
                <a:spcPts val="0"/>
              </a:spcAft>
            </a:pPr>
            <a:endParaRPr lang="en-US" sz="2400" i="1" dirty="0"/>
          </a:p>
          <a:p>
            <a:pPr>
              <a:spcBef>
                <a:spcPts val="0"/>
              </a:spcBef>
              <a:spcAft>
                <a:spcPts val="0"/>
              </a:spcAft>
            </a:pPr>
            <a:endParaRPr lang="en-US" sz="2400" i="1" dirty="0"/>
          </a:p>
        </p:txBody>
      </p:sp>
    </p:spTree>
    <p:extLst>
      <p:ext uri="{BB962C8B-B14F-4D97-AF65-F5344CB8AC3E}">
        <p14:creationId xmlns:p14="http://schemas.microsoft.com/office/powerpoint/2010/main" val="30068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81000"/>
            <a:ext cx="11009194" cy="1377927"/>
          </a:xfrm>
        </p:spPr>
        <p:txBody>
          <a:bodyPr>
            <a:normAutofit/>
          </a:bodyPr>
          <a:lstStyle/>
          <a:p>
            <a:r>
              <a:rPr lang="en-US" sz="3200"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676400"/>
            <a:ext cx="11430000" cy="4781550"/>
          </a:xfrm>
        </p:spPr>
        <p:txBody>
          <a:bodyPr>
            <a:normAutofit/>
          </a:bodyPr>
          <a:lstStyle/>
          <a:p>
            <a:pPr marL="0" indent="0">
              <a:spcBef>
                <a:spcPts val="0"/>
              </a:spcBef>
              <a:spcAft>
                <a:spcPts val="0"/>
              </a:spcAft>
              <a:buNone/>
            </a:pPr>
            <a:r>
              <a:rPr lang="en-US" dirty="0"/>
              <a:t>What about a Billionaire Tax?</a:t>
            </a:r>
          </a:p>
          <a:p>
            <a:pPr marL="0" indent="0">
              <a:spcBef>
                <a:spcPts val="0"/>
              </a:spcBef>
              <a:spcAft>
                <a:spcPts val="0"/>
              </a:spcAft>
              <a:buNone/>
            </a:pPr>
            <a:endParaRPr lang="en-US" sz="2400" i="1" dirty="0"/>
          </a:p>
          <a:p>
            <a:pPr marL="0" indent="0">
              <a:spcBef>
                <a:spcPts val="0"/>
              </a:spcBef>
              <a:spcAft>
                <a:spcPts val="0"/>
              </a:spcAft>
              <a:buNone/>
            </a:pPr>
            <a:endParaRPr lang="en-US" sz="2400" i="1" dirty="0"/>
          </a:p>
          <a:p>
            <a:pPr>
              <a:spcBef>
                <a:spcPts val="0"/>
              </a:spcBef>
              <a:spcAft>
                <a:spcPts val="0"/>
              </a:spcAft>
            </a:pPr>
            <a:endParaRPr lang="en-US" sz="2400" i="1" dirty="0"/>
          </a:p>
          <a:p>
            <a:pPr>
              <a:spcBef>
                <a:spcPts val="0"/>
              </a:spcBef>
              <a:spcAft>
                <a:spcPts val="0"/>
              </a:spcAft>
            </a:pPr>
            <a:endParaRPr lang="en-US" sz="2400" i="1" dirty="0"/>
          </a:p>
        </p:txBody>
      </p:sp>
      <p:pic>
        <p:nvPicPr>
          <p:cNvPr id="5" name="Picture 4" descr="Text&#10;&#10;Description automatically generated">
            <a:extLst>
              <a:ext uri="{FF2B5EF4-FFF2-40B4-BE49-F238E27FC236}">
                <a16:creationId xmlns:a16="http://schemas.microsoft.com/office/drawing/2014/main" id="{8DF7A80E-282C-492A-9122-30C31F7D9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52" y="2165225"/>
            <a:ext cx="11792972" cy="3189246"/>
          </a:xfrm>
          <a:prstGeom prst="rect">
            <a:avLst/>
          </a:prstGeom>
        </p:spPr>
      </p:pic>
      <p:sp>
        <p:nvSpPr>
          <p:cNvPr id="6" name="TextBox 5">
            <a:extLst>
              <a:ext uri="{FF2B5EF4-FFF2-40B4-BE49-F238E27FC236}">
                <a16:creationId xmlns:a16="http://schemas.microsoft.com/office/drawing/2014/main" id="{E366EAF0-C6FC-40B2-BDE1-E354FF31C5FC}"/>
              </a:ext>
            </a:extLst>
          </p:cNvPr>
          <p:cNvSpPr txBox="1"/>
          <p:nvPr/>
        </p:nvSpPr>
        <p:spPr>
          <a:xfrm>
            <a:off x="381000" y="5537638"/>
            <a:ext cx="11399783" cy="646331"/>
          </a:xfrm>
          <a:prstGeom prst="rect">
            <a:avLst/>
          </a:prstGeom>
          <a:noFill/>
        </p:spPr>
        <p:txBody>
          <a:bodyPr wrap="square" rtlCol="0">
            <a:spAutoFit/>
          </a:bodyPr>
          <a:lstStyle/>
          <a:p>
            <a:r>
              <a:rPr lang="en-US" dirty="0"/>
              <a:t>Confiscating 100% of the Wealth of Billionaires Covers the Budget Deficit for 1.3 Years and Does Nothing to Pay Down Debt or Fund Unfunded Liabilities</a:t>
            </a:r>
          </a:p>
        </p:txBody>
      </p:sp>
    </p:spTree>
    <p:extLst>
      <p:ext uri="{BB962C8B-B14F-4D97-AF65-F5344CB8AC3E}">
        <p14:creationId xmlns:p14="http://schemas.microsoft.com/office/powerpoint/2010/main" val="118683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AD97A-11CB-43F8-B310-ECD5B5779C6A}"/>
              </a:ext>
            </a:extLst>
          </p:cNvPr>
          <p:cNvGrpSpPr/>
          <p:nvPr/>
        </p:nvGrpSpPr>
        <p:grpSpPr>
          <a:xfrm rot="-180000">
            <a:off x="2613904" y="1173468"/>
            <a:ext cx="6964192" cy="4511064"/>
            <a:chOff x="152400" y="1828800"/>
            <a:chExt cx="5474677" cy="3546231"/>
          </a:xfrm>
          <a:effectLst>
            <a:outerShdw blurRad="127000" dist="38100" dir="2700000" algn="tl" rotWithShape="0">
              <a:prstClr val="black">
                <a:alpha val="40000"/>
              </a:prstClr>
            </a:outerShdw>
          </a:effectLst>
        </p:grpSpPr>
        <p:sp>
          <p:nvSpPr>
            <p:cNvPr id="2" name="Rectangle: Rounded Corners 1">
              <a:extLst>
                <a:ext uri="{FF2B5EF4-FFF2-40B4-BE49-F238E27FC236}">
                  <a16:creationId xmlns:a16="http://schemas.microsoft.com/office/drawing/2014/main" id="{6CF65323-7943-4741-9C6A-9CECA38BD6F1}"/>
                </a:ext>
              </a:extLst>
            </p:cNvPr>
            <p:cNvSpPr/>
            <p:nvPr/>
          </p:nvSpPr>
          <p:spPr>
            <a:xfrm>
              <a:off x="152400" y="1828800"/>
              <a:ext cx="5474677" cy="3546231"/>
            </a:xfrm>
            <a:prstGeom prst="roundRect">
              <a:avLst>
                <a:gd name="adj" fmla="val 5877"/>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algn="ctr"/>
              <a:r>
                <a:rPr lang="en-US" sz="4400" dirty="0"/>
                <a:t>Hello my name is</a:t>
              </a:r>
            </a:p>
          </p:txBody>
        </p:sp>
        <p:sp>
          <p:nvSpPr>
            <p:cNvPr id="3" name="Rectangle 2">
              <a:extLst>
                <a:ext uri="{FF2B5EF4-FFF2-40B4-BE49-F238E27FC236}">
                  <a16:creationId xmlns:a16="http://schemas.microsoft.com/office/drawing/2014/main" id="{5C683AC7-C8FD-4BA0-B885-12F5970CB95A}"/>
                </a:ext>
              </a:extLst>
            </p:cNvPr>
            <p:cNvSpPr/>
            <p:nvPr/>
          </p:nvSpPr>
          <p:spPr>
            <a:xfrm>
              <a:off x="152401" y="2667373"/>
              <a:ext cx="5474676" cy="215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itle 1"/>
          <p:cNvSpPr txBox="1">
            <a:spLocks/>
          </p:cNvSpPr>
          <p:nvPr/>
        </p:nvSpPr>
        <p:spPr>
          <a:xfrm rot="-180000">
            <a:off x="2844761" y="2880958"/>
            <a:ext cx="6638862" cy="1143000"/>
          </a:xfrm>
          <a:prstGeom prst="rect">
            <a:avLst/>
          </a:prstGeom>
        </p:spPr>
        <p:txBody>
          <a:bodyPr anchor="ctr">
            <a:normAutofit fontScale="97500"/>
          </a:bodyPr>
          <a:lstStyle/>
          <a:p>
            <a:pPr algn="ctr">
              <a:defRPr/>
            </a:pPr>
            <a:r>
              <a:rPr lang="en-US" sz="4400" b="1">
                <a:solidFill>
                  <a:schemeClr val="tx1">
                    <a:lumMod val="75000"/>
                    <a:lumOff val="25000"/>
                  </a:schemeClr>
                </a:solidFill>
                <a:latin typeface="+mj-lt"/>
                <a:ea typeface="+mj-ea"/>
                <a:cs typeface="+mj-cs"/>
              </a:rPr>
              <a:t>About the Presenter….</a:t>
            </a:r>
            <a:endParaRPr lang="en-US" sz="4400" b="1"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108998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485900"/>
            <a:ext cx="11430000" cy="4972050"/>
          </a:xfrm>
        </p:spPr>
        <p:txBody>
          <a:bodyPr>
            <a:normAutofit fontScale="92500"/>
          </a:bodyPr>
          <a:lstStyle/>
          <a:p>
            <a:r>
              <a:rPr lang="en-US" i="1" dirty="0"/>
              <a:t>2.)  The other way to balance the federal budget is to cut Federal spending across the board by 41%.</a:t>
            </a:r>
          </a:p>
          <a:p>
            <a:r>
              <a:rPr lang="en-US" i="1" dirty="0"/>
              <a:t>Once spending was cut 41% to balance the budget, additional cuts would need to be made to close the fiscal gap.</a:t>
            </a:r>
          </a:p>
          <a:p>
            <a:r>
              <a:rPr lang="en-US" i="1" dirty="0"/>
              <a:t>Given that the fiscal gap is over $200 trillion</a:t>
            </a:r>
            <a:r>
              <a:rPr lang="en-US" dirty="0"/>
              <a:t>, </a:t>
            </a:r>
            <a:r>
              <a:rPr lang="en-US" sz="3600" i="1" dirty="0"/>
              <a:t>if the fiscal gap were to be amortized over 30 years at 3%, the resulting annual payment would be more than $10 trillion.</a:t>
            </a:r>
            <a:endParaRPr lang="en-US" dirty="0"/>
          </a:p>
        </p:txBody>
      </p:sp>
    </p:spTree>
    <p:extLst>
      <p:ext uri="{BB962C8B-B14F-4D97-AF65-F5344CB8AC3E}">
        <p14:creationId xmlns:p14="http://schemas.microsoft.com/office/powerpoint/2010/main" val="17112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485900"/>
            <a:ext cx="11430000" cy="4972050"/>
          </a:xfrm>
        </p:spPr>
        <p:txBody>
          <a:bodyPr>
            <a:normAutofit/>
          </a:bodyPr>
          <a:lstStyle/>
          <a:p>
            <a:r>
              <a:rPr lang="en-US" sz="3200" i="1" dirty="0"/>
              <a:t>After spending is cut 41% to balance the budget, where does one find another $10 trillion annually to pay down debt and fund unfunded liabilities?</a:t>
            </a:r>
          </a:p>
          <a:p>
            <a:endParaRPr lang="en-US" i="1" dirty="0"/>
          </a:p>
        </p:txBody>
      </p:sp>
      <p:pic>
        <p:nvPicPr>
          <p:cNvPr id="3" name="Content Placeholder 5">
            <a:extLst>
              <a:ext uri="{FF2B5EF4-FFF2-40B4-BE49-F238E27FC236}">
                <a16:creationId xmlns:a16="http://schemas.microsoft.com/office/drawing/2014/main" id="{61B14BC6-E51A-05B7-DF0A-825D7ED77D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48000"/>
            <a:ext cx="11430000" cy="3126534"/>
          </a:xfrm>
          <a:prstGeom prst="rect">
            <a:avLst/>
          </a:prstGeom>
        </p:spPr>
      </p:pic>
    </p:spTree>
    <p:extLst>
      <p:ext uri="{BB962C8B-B14F-4D97-AF65-F5344CB8AC3E}">
        <p14:creationId xmlns:p14="http://schemas.microsoft.com/office/powerpoint/2010/main" val="373919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381000" y="1485900"/>
            <a:ext cx="11430000" cy="4972050"/>
          </a:xfrm>
        </p:spPr>
        <p:txBody>
          <a:bodyPr/>
          <a:lstStyle/>
          <a:p>
            <a:r>
              <a:rPr lang="en-US" i="1" dirty="0"/>
              <a:t>3. Continue currency creation until there is a currency crisis at which point spending will have to be reined in to restore confidence in the currency. At that point the deflationary collapse will kick in.</a:t>
            </a:r>
          </a:p>
        </p:txBody>
      </p:sp>
    </p:spTree>
    <p:extLst>
      <p:ext uri="{BB962C8B-B14F-4D97-AF65-F5344CB8AC3E}">
        <p14:creationId xmlns:p14="http://schemas.microsoft.com/office/powerpoint/2010/main" val="14064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5E3D-2CD6-4BFE-9FBC-C75665585FD9}"/>
              </a:ext>
            </a:extLst>
          </p:cNvPr>
          <p:cNvSpPr>
            <a:spLocks noGrp="1"/>
          </p:cNvSpPr>
          <p:nvPr>
            <p:ph type="title"/>
          </p:nvPr>
        </p:nvSpPr>
        <p:spPr>
          <a:xfrm>
            <a:off x="381000" y="365125"/>
            <a:ext cx="11430000" cy="1120775"/>
          </a:xfrm>
        </p:spPr>
        <p:txBody>
          <a:bodyPr>
            <a:normAutofit fontScale="90000"/>
          </a:bodyPr>
          <a:lstStyle/>
          <a:p>
            <a:r>
              <a:rPr lang="en-US" dirty="0"/>
              <a:t>The Federal Reserve Has Three Choices – All Poor</a:t>
            </a:r>
          </a:p>
        </p:txBody>
      </p:sp>
      <p:sp>
        <p:nvSpPr>
          <p:cNvPr id="4" name="Content Placeholder 3">
            <a:extLst>
              <a:ext uri="{FF2B5EF4-FFF2-40B4-BE49-F238E27FC236}">
                <a16:creationId xmlns:a16="http://schemas.microsoft.com/office/drawing/2014/main" id="{D2721095-AAC0-4767-8FC3-48EB5A2D1A70}"/>
              </a:ext>
            </a:extLst>
          </p:cNvPr>
          <p:cNvSpPr>
            <a:spLocks noGrp="1"/>
          </p:cNvSpPr>
          <p:nvPr>
            <p:ph idx="1"/>
          </p:nvPr>
        </p:nvSpPr>
        <p:spPr>
          <a:xfrm>
            <a:off x="457200" y="1371600"/>
            <a:ext cx="11430000" cy="4972050"/>
          </a:xfrm>
        </p:spPr>
        <p:txBody>
          <a:bodyPr>
            <a:normAutofit/>
          </a:bodyPr>
          <a:lstStyle/>
          <a:p>
            <a:r>
              <a:rPr lang="en-US" i="1" dirty="0"/>
              <a:t>It seems obvious that we are now on that path.</a:t>
            </a:r>
          </a:p>
          <a:p>
            <a:r>
              <a:rPr lang="en-US" i="1" dirty="0"/>
              <a:t>Currency creation is leading to inflation which will likely worsen in the near term. This will be followed by a deflationary collapse.</a:t>
            </a:r>
          </a:p>
          <a:p>
            <a:r>
              <a:rPr lang="en-US" i="1" dirty="0"/>
              <a:t>This predictable pattern has repeated itself time and time again throughout history because human behavior and the collective behavior of politicians is predictable.</a:t>
            </a:r>
          </a:p>
        </p:txBody>
      </p:sp>
    </p:spTree>
    <p:extLst>
      <p:ext uri="{BB962C8B-B14F-4D97-AF65-F5344CB8AC3E}">
        <p14:creationId xmlns:p14="http://schemas.microsoft.com/office/powerpoint/2010/main" val="74400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7A2499-D27F-42EB-8C02-D0AA0E214BA3}"/>
              </a:ext>
            </a:extLst>
          </p:cNvPr>
          <p:cNvSpPr/>
          <p:nvPr/>
        </p:nvSpPr>
        <p:spPr>
          <a:xfrm>
            <a:off x="4572000" y="0"/>
            <a:ext cx="762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1"/>
          </p:nvPr>
        </p:nvSpPr>
        <p:spPr>
          <a:xfrm>
            <a:off x="381000" y="2209800"/>
            <a:ext cx="3870699" cy="4248150"/>
          </a:xfrm>
        </p:spPr>
        <p:txBody>
          <a:bodyPr/>
          <a:lstStyle/>
          <a:p>
            <a:r>
              <a:rPr lang="en-US" dirty="0"/>
              <a:t>Many times in history this cycle has been evident.</a:t>
            </a:r>
          </a:p>
          <a:p>
            <a:endParaRPr lang="en-US" dirty="0"/>
          </a:p>
        </p:txBody>
      </p:sp>
      <p:sp>
        <p:nvSpPr>
          <p:cNvPr id="2" name="Title 1"/>
          <p:cNvSpPr>
            <a:spLocks noGrp="1"/>
          </p:cNvSpPr>
          <p:nvPr>
            <p:ph type="title"/>
          </p:nvPr>
        </p:nvSpPr>
        <p:spPr>
          <a:xfrm>
            <a:off x="381001" y="365125"/>
            <a:ext cx="5029200" cy="1688595"/>
          </a:xfrm>
        </p:spPr>
        <p:txBody>
          <a:bodyPr>
            <a:normAutofit/>
          </a:bodyPr>
          <a:lstStyle/>
          <a:p>
            <a:r>
              <a:rPr lang="en-US" dirty="0"/>
              <a:t>The Currency-Money Cycle</a:t>
            </a:r>
          </a:p>
        </p:txBody>
      </p:sp>
      <p:cxnSp>
        <p:nvCxnSpPr>
          <p:cNvPr id="5" name="Straight Arrow Connector 4"/>
          <p:cNvCxnSpPr>
            <a:cxnSpLocks/>
          </p:cNvCxnSpPr>
          <p:nvPr/>
        </p:nvCxnSpPr>
        <p:spPr>
          <a:xfrm>
            <a:off x="8656721" y="1769562"/>
            <a:ext cx="1058899" cy="965205"/>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9109767" y="3834322"/>
            <a:ext cx="976564" cy="79274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12978" y="4042280"/>
            <a:ext cx="914400" cy="83820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6703164" y="2163525"/>
            <a:ext cx="888869" cy="744236"/>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6454" y="762000"/>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sz="2000" b="1" dirty="0">
                <a:solidFill>
                  <a:schemeClr val="bg1"/>
                </a:solidFill>
              </a:rPr>
              <a:t>Hard Money</a:t>
            </a:r>
          </a:p>
          <a:p>
            <a:pPr algn="ctr"/>
            <a:r>
              <a:rPr lang="en-US" sz="2000" b="1" dirty="0">
                <a:solidFill>
                  <a:schemeClr val="bg1"/>
                </a:solidFill>
              </a:rPr>
              <a:t>Is Currency</a:t>
            </a:r>
          </a:p>
        </p:txBody>
      </p:sp>
      <p:sp>
        <p:nvSpPr>
          <p:cNvPr id="10" name="TextBox 9"/>
          <p:cNvSpPr txBox="1"/>
          <p:nvPr/>
        </p:nvSpPr>
        <p:spPr>
          <a:xfrm>
            <a:off x="9522708"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Paper Currency with a Link to Hard Money</a:t>
            </a:r>
          </a:p>
        </p:txBody>
      </p:sp>
      <p:sp>
        <p:nvSpPr>
          <p:cNvPr id="13" name="TextBox 12"/>
          <p:cNvSpPr txBox="1"/>
          <p:nvPr/>
        </p:nvSpPr>
        <p:spPr>
          <a:xfrm>
            <a:off x="7466454" y="4207962"/>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(No Link to Hard Money)</a:t>
            </a:r>
          </a:p>
        </p:txBody>
      </p:sp>
      <p:sp>
        <p:nvSpPr>
          <p:cNvPr id="16" name="TextBox 15"/>
          <p:cNvSpPr txBox="1"/>
          <p:nvPr/>
        </p:nvSpPr>
        <p:spPr>
          <a:xfrm>
            <a:off x="5410200"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Failure</a:t>
            </a:r>
          </a:p>
        </p:txBody>
      </p:sp>
      <p:sp>
        <p:nvSpPr>
          <p:cNvPr id="19" name="TextBox 18"/>
          <p:cNvSpPr txBox="1"/>
          <p:nvPr/>
        </p:nvSpPr>
        <p:spPr>
          <a:xfrm>
            <a:off x="9361857" y="4731747"/>
            <a:ext cx="2342864" cy="1323439"/>
          </a:xfrm>
          <a:prstGeom prst="rect">
            <a:avLst/>
          </a:prstGeom>
          <a:noFill/>
        </p:spPr>
        <p:txBody>
          <a:bodyPr wrap="square" rtlCol="0">
            <a:spAutoFit/>
          </a:bodyPr>
          <a:lstStyle/>
          <a:p>
            <a:r>
              <a:rPr lang="en-US" sz="2000" b="1" dirty="0">
                <a:solidFill>
                  <a:schemeClr val="bg1"/>
                </a:solidFill>
              </a:rPr>
              <a:t>How does this transformation to a Fiat Currency Often Occur?</a:t>
            </a:r>
          </a:p>
        </p:txBody>
      </p:sp>
    </p:spTree>
    <p:extLst>
      <p:ext uri="{BB962C8B-B14F-4D97-AF65-F5344CB8AC3E}">
        <p14:creationId xmlns:p14="http://schemas.microsoft.com/office/powerpoint/2010/main" val="276111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6" grpId="0" animBg="1"/>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Debt Excesses</a:t>
            </a:r>
          </a:p>
        </p:txBody>
      </p:sp>
      <p:sp>
        <p:nvSpPr>
          <p:cNvPr id="3" name="Content Placeholder 2"/>
          <p:cNvSpPr>
            <a:spLocks noGrp="1"/>
          </p:cNvSpPr>
          <p:nvPr>
            <p:ph idx="1"/>
          </p:nvPr>
        </p:nvSpPr>
        <p:spPr>
          <a:xfrm>
            <a:off x="381000" y="1485900"/>
            <a:ext cx="11430000" cy="4972050"/>
          </a:xfrm>
        </p:spPr>
        <p:txBody>
          <a:bodyPr/>
          <a:lstStyle/>
          <a:p>
            <a:r>
              <a:rPr lang="en-US" dirty="0"/>
              <a:t>Faced with 3 choices, which of these options do you think many politicians in every century have chosen?</a:t>
            </a:r>
          </a:p>
          <a:p>
            <a:pPr marL="571500" indent="-403225">
              <a:buFont typeface="Wingdings" panose="05000000000000000000" pitchFamily="2" charset="2"/>
              <a:buChar char="§"/>
            </a:pPr>
            <a:r>
              <a:rPr lang="en-US" dirty="0"/>
              <a:t>Raise Taxes?</a:t>
            </a:r>
          </a:p>
          <a:p>
            <a:pPr marL="571500" indent="-403225">
              <a:buFont typeface="Wingdings" panose="05000000000000000000" pitchFamily="2" charset="2"/>
              <a:buChar char="§"/>
            </a:pPr>
            <a:r>
              <a:rPr lang="en-US" dirty="0"/>
              <a:t>Cut Spending?</a:t>
            </a:r>
          </a:p>
          <a:p>
            <a:pPr marL="571500" indent="-403225">
              <a:buFont typeface="Wingdings" panose="05000000000000000000" pitchFamily="2" charset="2"/>
              <a:buChar char="§"/>
            </a:pPr>
            <a:r>
              <a:rPr lang="en-US" dirty="0"/>
              <a:t>Print Currency?</a:t>
            </a:r>
          </a:p>
        </p:txBody>
      </p:sp>
    </p:spTree>
    <p:extLst>
      <p:ext uri="{BB962C8B-B14F-4D97-AF65-F5344CB8AC3E}">
        <p14:creationId xmlns:p14="http://schemas.microsoft.com/office/powerpoint/2010/main" val="34511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normAutofit/>
          </a:bodyPr>
          <a:lstStyle/>
          <a:p>
            <a:r>
              <a:rPr lang="en-US"/>
              <a:t>Historical Examples of Inflation and Deflation</a:t>
            </a:r>
            <a:endParaRPr lang="en-US" dirty="0"/>
          </a:p>
        </p:txBody>
      </p:sp>
      <p:sp>
        <p:nvSpPr>
          <p:cNvPr id="3" name="Text Placeholder 2"/>
          <p:cNvSpPr>
            <a:spLocks noGrp="1"/>
          </p:cNvSpPr>
          <p:nvPr>
            <p:ph type="body" idx="1"/>
          </p:nvPr>
        </p:nvSpPr>
        <p:spPr>
          <a:xfrm>
            <a:off x="381000" y="1905000"/>
            <a:ext cx="11430000" cy="4552950"/>
          </a:xfrm>
        </p:spPr>
        <p:txBody>
          <a:bodyPr/>
          <a:lstStyle/>
          <a:p>
            <a:pPr marL="571500" indent="-571500">
              <a:buFont typeface="Wingdings" panose="05000000000000000000" pitchFamily="2" charset="2"/>
              <a:buChar char="§"/>
            </a:pPr>
            <a:r>
              <a:rPr lang="en-US" dirty="0"/>
              <a:t>Roman Empire</a:t>
            </a:r>
          </a:p>
          <a:p>
            <a:pPr marL="571500" indent="-571500">
              <a:buFont typeface="Wingdings" panose="05000000000000000000" pitchFamily="2" charset="2"/>
              <a:buChar char="§"/>
            </a:pPr>
            <a:r>
              <a:rPr lang="en-US" dirty="0"/>
              <a:t>France in the early 1700’s under John Law</a:t>
            </a:r>
          </a:p>
          <a:p>
            <a:pPr marL="571500" indent="-571500">
              <a:buFont typeface="Wingdings" panose="05000000000000000000" pitchFamily="2" charset="2"/>
              <a:buChar char="§"/>
            </a:pPr>
            <a:r>
              <a:rPr lang="en-US" dirty="0"/>
              <a:t>Colonial America</a:t>
            </a:r>
          </a:p>
          <a:p>
            <a:pPr marL="571500" indent="-571500">
              <a:buFont typeface="Wingdings" panose="05000000000000000000" pitchFamily="2" charset="2"/>
              <a:buChar char="§"/>
            </a:pPr>
            <a:r>
              <a:rPr lang="en-US" dirty="0"/>
              <a:t>Weimar Germany</a:t>
            </a:r>
          </a:p>
          <a:p>
            <a:endParaRPr lang="en-US" dirty="0"/>
          </a:p>
        </p:txBody>
      </p:sp>
    </p:spTree>
    <p:extLst>
      <p:ext uri="{BB962C8B-B14F-4D97-AF65-F5344CB8AC3E}">
        <p14:creationId xmlns:p14="http://schemas.microsoft.com/office/powerpoint/2010/main" val="12272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The Roman Empire</a:t>
            </a:r>
          </a:p>
        </p:txBody>
      </p:sp>
      <p:sp>
        <p:nvSpPr>
          <p:cNvPr id="3" name="Text Placeholder 2"/>
          <p:cNvSpPr>
            <a:spLocks noGrp="1"/>
          </p:cNvSpPr>
          <p:nvPr>
            <p:ph type="body" idx="1"/>
          </p:nvPr>
        </p:nvSpPr>
        <p:spPr>
          <a:xfrm>
            <a:off x="381000" y="1485900"/>
            <a:ext cx="11430000" cy="4972050"/>
          </a:xfrm>
        </p:spPr>
        <p:txBody>
          <a:bodyPr/>
          <a:lstStyle/>
          <a:p>
            <a:r>
              <a:rPr lang="en-US" dirty="0"/>
              <a:t>When studying the Roman Empire, one learns that the Roman Emperors kept the military on their side by continually increasing soldier pay.</a:t>
            </a:r>
          </a:p>
          <a:p>
            <a:r>
              <a:rPr lang="en-US" dirty="0"/>
              <a:t>As soldier pay kept increasing, it became difficult to raise the taxes necessary to fund the military.</a:t>
            </a:r>
          </a:p>
        </p:txBody>
      </p:sp>
      <p:sp>
        <p:nvSpPr>
          <p:cNvPr id="4" name="TextBox 3"/>
          <p:cNvSpPr txBox="1"/>
          <p:nvPr/>
        </p:nvSpPr>
        <p:spPr>
          <a:xfrm>
            <a:off x="381000" y="5486400"/>
            <a:ext cx="11430000" cy="1169551"/>
          </a:xfrm>
          <a:prstGeom prst="rect">
            <a:avLst/>
          </a:prstGeom>
          <a:noFill/>
        </p:spPr>
        <p:txBody>
          <a:bodyPr wrap="square" rtlCol="0">
            <a:spAutoFit/>
          </a:bodyPr>
          <a:lstStyle/>
          <a:p>
            <a:r>
              <a:rPr lang="en-US" sz="1400" dirty="0"/>
              <a:t>Sources: Southern Utah University  </a:t>
            </a:r>
            <a:r>
              <a:rPr lang="en-US" sz="1400" dirty="0">
                <a:hlinkClick r:id="rId2"/>
              </a:rPr>
              <a:t>http://www.suu.edu/faculty/bostick/Sample%20Essays/Fall%20of%20Roman%20Empire.htm</a:t>
            </a:r>
            <a:endParaRPr lang="en-US" sz="1400" dirty="0"/>
          </a:p>
          <a:p>
            <a:r>
              <a:rPr lang="en-US" sz="1400" dirty="0"/>
              <a:t>About.com</a:t>
            </a:r>
          </a:p>
          <a:p>
            <a:r>
              <a:rPr lang="en-US" sz="1400" dirty="0">
                <a:hlinkClick r:id="rId3"/>
              </a:rPr>
              <a:t>http://ancienthistory.about.com/gi/o.htm?zi=1/XJ&amp;zTi=1&amp;sdn=ancienthistory&amp;cdn=education&amp;tm=157&amp;f=00&amp;su=p284.13.342.ip_&amp;tt=2&amp;bt=1&amp;bts=1&amp;zu=http%3A//mappinghistory.uoregon.edu/english/EU/EU08-03.html</a:t>
            </a:r>
            <a:endParaRPr lang="en-US" sz="1400" dirty="0"/>
          </a:p>
          <a:p>
            <a:endParaRPr lang="en-US" sz="1400" dirty="0"/>
          </a:p>
        </p:txBody>
      </p:sp>
    </p:spTree>
    <p:extLst>
      <p:ext uri="{BB962C8B-B14F-4D97-AF65-F5344CB8AC3E}">
        <p14:creationId xmlns:p14="http://schemas.microsoft.com/office/powerpoint/2010/main" val="10915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The Roman Empire</a:t>
            </a:r>
          </a:p>
        </p:txBody>
      </p:sp>
      <p:sp>
        <p:nvSpPr>
          <p:cNvPr id="3" name="Text Placeholder 2"/>
          <p:cNvSpPr>
            <a:spLocks noGrp="1"/>
          </p:cNvSpPr>
          <p:nvPr>
            <p:ph type="body" idx="1"/>
          </p:nvPr>
        </p:nvSpPr>
        <p:spPr>
          <a:xfrm>
            <a:off x="381000" y="1485900"/>
            <a:ext cx="11430000" cy="4972050"/>
          </a:xfrm>
        </p:spPr>
        <p:txBody>
          <a:bodyPr/>
          <a:lstStyle/>
          <a:p>
            <a:r>
              <a:rPr lang="en-US" dirty="0"/>
              <a:t>In order to fund government spending the policymakers of the Roman Empire had 3 options</a:t>
            </a:r>
          </a:p>
          <a:p>
            <a:pPr lvl="1"/>
            <a:r>
              <a:rPr lang="en-US" sz="3600" dirty="0"/>
              <a:t>Raise taxes</a:t>
            </a:r>
          </a:p>
          <a:p>
            <a:pPr lvl="1"/>
            <a:r>
              <a:rPr lang="en-US" sz="3600" dirty="0"/>
              <a:t>Cut spending (including military pay)</a:t>
            </a:r>
          </a:p>
          <a:p>
            <a:pPr lvl="1"/>
            <a:r>
              <a:rPr lang="en-US" sz="3600" dirty="0"/>
              <a:t>Print currency</a:t>
            </a:r>
          </a:p>
          <a:p>
            <a:r>
              <a:rPr lang="en-US" dirty="0"/>
              <a:t>Which option do you think they chose?</a:t>
            </a:r>
          </a:p>
        </p:txBody>
      </p:sp>
    </p:spTree>
    <p:extLst>
      <p:ext uri="{BB962C8B-B14F-4D97-AF65-F5344CB8AC3E}">
        <p14:creationId xmlns:p14="http://schemas.microsoft.com/office/powerpoint/2010/main" val="415330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The Roman Empire</a:t>
            </a:r>
          </a:p>
        </p:txBody>
      </p:sp>
      <p:sp>
        <p:nvSpPr>
          <p:cNvPr id="3" name="Text Placeholder 2"/>
          <p:cNvSpPr>
            <a:spLocks noGrp="1"/>
          </p:cNvSpPr>
          <p:nvPr>
            <p:ph type="body" idx="1"/>
          </p:nvPr>
        </p:nvSpPr>
        <p:spPr>
          <a:xfrm>
            <a:off x="381000" y="1485900"/>
            <a:ext cx="11430000" cy="4972050"/>
          </a:xfrm>
        </p:spPr>
        <p:txBody>
          <a:bodyPr/>
          <a:lstStyle/>
          <a:p>
            <a:r>
              <a:rPr lang="en-US" dirty="0"/>
              <a:t>While paper money was not in use at the time, the Roman Emperors began to reduce the silver content of the Denarius the equivalent of money printing.</a:t>
            </a:r>
          </a:p>
          <a:p>
            <a:r>
              <a:rPr lang="en-US" dirty="0"/>
              <a:t>In 1 AD, the Denarius was about 90% pure silver and a Roman soldier earned about 200 Denarius annually.</a:t>
            </a:r>
          </a:p>
          <a:p>
            <a:endParaRPr lang="en-US" dirty="0"/>
          </a:p>
        </p:txBody>
      </p:sp>
    </p:spTree>
    <p:extLst>
      <p:ext uri="{BB962C8B-B14F-4D97-AF65-F5344CB8AC3E}">
        <p14:creationId xmlns:p14="http://schemas.microsoft.com/office/powerpoint/2010/main" val="387054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B1F6-621F-45BA-A008-DE035A5AA526}"/>
              </a:ext>
            </a:extLst>
          </p:cNvPr>
          <p:cNvSpPr>
            <a:spLocks noGrp="1"/>
          </p:cNvSpPr>
          <p:nvPr>
            <p:ph type="title"/>
          </p:nvPr>
        </p:nvSpPr>
        <p:spPr/>
        <p:txBody>
          <a:bodyPr/>
          <a:lstStyle/>
          <a:p>
            <a:r>
              <a:rPr lang="en-US" dirty="0"/>
              <a:t>Two Important Lessons </a:t>
            </a:r>
            <a:br>
              <a:rPr lang="en-US" dirty="0"/>
            </a:br>
            <a:r>
              <a:rPr lang="en-US" dirty="0"/>
              <a:t>I’ve Learned:</a:t>
            </a:r>
            <a:br>
              <a:rPr lang="en-US" dirty="0"/>
            </a:br>
            <a:br>
              <a:rPr lang="en-US" dirty="0"/>
            </a:br>
            <a:r>
              <a:rPr lang="en-US" u="sng" dirty="0"/>
              <a:t>Lesson One:</a:t>
            </a:r>
            <a:br>
              <a:rPr lang="en-US" u="sng" dirty="0"/>
            </a:br>
            <a:r>
              <a:rPr lang="en-US" dirty="0"/>
              <a:t>No One Cares As Much About Your Money As You Do</a:t>
            </a:r>
          </a:p>
        </p:txBody>
      </p:sp>
    </p:spTree>
    <p:extLst>
      <p:ext uri="{BB962C8B-B14F-4D97-AF65-F5344CB8AC3E}">
        <p14:creationId xmlns:p14="http://schemas.microsoft.com/office/powerpoint/2010/main" val="33339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The Roman Empire</a:t>
            </a:r>
          </a:p>
        </p:txBody>
      </p:sp>
      <p:sp>
        <p:nvSpPr>
          <p:cNvPr id="3" name="Text Placeholder 2"/>
          <p:cNvSpPr>
            <a:spLocks noGrp="1"/>
          </p:cNvSpPr>
          <p:nvPr>
            <p:ph type="body" idx="1"/>
          </p:nvPr>
        </p:nvSpPr>
        <p:spPr>
          <a:xfrm>
            <a:off x="381000" y="1485900"/>
            <a:ext cx="11430000" cy="4972050"/>
          </a:xfrm>
        </p:spPr>
        <p:txBody>
          <a:bodyPr/>
          <a:lstStyle/>
          <a:p>
            <a:r>
              <a:rPr lang="en-US" dirty="0"/>
              <a:t>By AD 250, the Denarius was a fiat currency, containing no silver and a Roman soldier earned about 600 Denarius per year providing evidence that money printing leads to inflation.</a:t>
            </a:r>
          </a:p>
          <a:p>
            <a:r>
              <a:rPr lang="en-US" dirty="0"/>
              <a:t>The Roman Empire continued its decline and eventually fell; the Denarius failed as a currency.</a:t>
            </a:r>
          </a:p>
          <a:p>
            <a:endParaRPr lang="en-US" dirty="0"/>
          </a:p>
        </p:txBody>
      </p:sp>
    </p:spTree>
    <p:extLst>
      <p:ext uri="{BB962C8B-B14F-4D97-AF65-F5344CB8AC3E}">
        <p14:creationId xmlns:p14="http://schemas.microsoft.com/office/powerpoint/2010/main" val="340221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lnSpcReduction="10000"/>
          </a:bodyPr>
          <a:lstStyle/>
          <a:p>
            <a:r>
              <a:rPr lang="en-US" dirty="0"/>
              <a:t>John Law was France’s Central Banker in the early part of the 18</a:t>
            </a:r>
            <a:r>
              <a:rPr lang="en-US" baseline="30000" dirty="0"/>
              <a:t>th</a:t>
            </a:r>
            <a:r>
              <a:rPr lang="en-US" dirty="0"/>
              <a:t> century.</a:t>
            </a:r>
          </a:p>
          <a:p>
            <a:r>
              <a:rPr lang="en-US" dirty="0"/>
              <a:t>He was appointed to this position after Louis the 14</a:t>
            </a:r>
            <a:r>
              <a:rPr lang="en-US" baseline="30000" dirty="0"/>
              <a:t>th</a:t>
            </a:r>
            <a:r>
              <a:rPr lang="en-US" dirty="0"/>
              <a:t> died leaving France deep in debt.</a:t>
            </a:r>
          </a:p>
          <a:p>
            <a:r>
              <a:rPr lang="en-US" dirty="0"/>
              <a:t>Coins containing precious metal were being used as currency when Louis the 14th died. Shortly after Louis died, the French leaders had to figure out how to pay the debt.</a:t>
            </a:r>
          </a:p>
        </p:txBody>
      </p:sp>
    </p:spTree>
    <p:extLst>
      <p:ext uri="{BB962C8B-B14F-4D97-AF65-F5344CB8AC3E}">
        <p14:creationId xmlns:p14="http://schemas.microsoft.com/office/powerpoint/2010/main" val="306285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lstStyle/>
          <a:p>
            <a:r>
              <a:rPr lang="en-US" dirty="0"/>
              <a:t>They had three choices:</a:t>
            </a:r>
          </a:p>
          <a:p>
            <a:pPr lvl="1"/>
            <a:r>
              <a:rPr lang="en-US" sz="3600" dirty="0"/>
              <a:t>Raise taxes</a:t>
            </a:r>
          </a:p>
          <a:p>
            <a:pPr lvl="1"/>
            <a:r>
              <a:rPr lang="en-US" sz="3600" dirty="0"/>
              <a:t>Cut spending</a:t>
            </a:r>
          </a:p>
          <a:p>
            <a:pPr lvl="1"/>
            <a:r>
              <a:rPr lang="en-US" sz="3600" dirty="0"/>
              <a:t>Print currency</a:t>
            </a:r>
            <a:endParaRPr lang="en-US" dirty="0"/>
          </a:p>
          <a:p>
            <a:r>
              <a:rPr lang="en-US" dirty="0"/>
              <a:t>Which option do you think they chose?</a:t>
            </a:r>
          </a:p>
          <a:p>
            <a:endParaRPr lang="en-US" dirty="0"/>
          </a:p>
        </p:txBody>
      </p:sp>
      <p:sp>
        <p:nvSpPr>
          <p:cNvPr id="4" name="Text Placeholder 2"/>
          <p:cNvSpPr txBox="1">
            <a:spLocks/>
          </p:cNvSpPr>
          <p:nvPr/>
        </p:nvSpPr>
        <p:spPr>
          <a:xfrm>
            <a:off x="19812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69389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lnSpcReduction="10000"/>
          </a:bodyPr>
          <a:lstStyle/>
          <a:p>
            <a:r>
              <a:rPr lang="en-US" dirty="0"/>
              <a:t>The coinage began to be debased, just like during the Roman Empire.</a:t>
            </a:r>
          </a:p>
          <a:p>
            <a:r>
              <a:rPr lang="en-US" dirty="0"/>
              <a:t>Newly minted coins contained precious metal content that was 20% less than coins minted previously</a:t>
            </a:r>
          </a:p>
          <a:p>
            <a:r>
              <a:rPr lang="en-US" dirty="0"/>
              <a:t>This made French citizens hoard the old coins which were more valuable. The government passed a law that made hoarding the coins illegal, punishable by imprisonment.</a:t>
            </a:r>
          </a:p>
          <a:p>
            <a:endParaRPr lang="en-US" dirty="0"/>
          </a:p>
        </p:txBody>
      </p:sp>
      <p:sp>
        <p:nvSpPr>
          <p:cNvPr id="4" name="Text Placeholder 2"/>
          <p:cNvSpPr txBox="1">
            <a:spLocks/>
          </p:cNvSpPr>
          <p:nvPr/>
        </p:nvSpPr>
        <p:spPr>
          <a:xfrm>
            <a:off x="19812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53831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fontScale="92500" lnSpcReduction="10000"/>
          </a:bodyPr>
          <a:lstStyle/>
          <a:p>
            <a:r>
              <a:rPr lang="en-US" dirty="0"/>
              <a:t>John Law sprung to action.</a:t>
            </a:r>
          </a:p>
          <a:p>
            <a:r>
              <a:rPr lang="en-US" dirty="0"/>
              <a:t>He began to issue paper currency that he guaranteed could be exchanged at any time for the coins containing the precious metals.</a:t>
            </a:r>
          </a:p>
          <a:p>
            <a:r>
              <a:rPr lang="en-US" dirty="0"/>
              <a:t>This made the paper currency more popular than the coins since the paper currency was easier to use.</a:t>
            </a:r>
          </a:p>
          <a:p>
            <a:r>
              <a:rPr lang="en-US" dirty="0"/>
              <a:t>It didn’t take long for Law to collect most of the coins, leaving mostly paper currency circulating.</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039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The French controlled a colony in what would eventually be the United States from the mouth of the Mississippi River all the way north to Canada.</a:t>
            </a:r>
          </a:p>
          <a:p>
            <a:r>
              <a:rPr lang="en-US" dirty="0"/>
              <a:t>Law began to sell shares in a company that controlled all trade with this “New World” and France. This company was called The Mississippi Company.</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61633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Law devised a very clever method to get rid of French Government debt. He allowed investors holding French Government debt to trade their securities for equity in The Mississippi Company.</a:t>
            </a:r>
          </a:p>
          <a:p>
            <a:r>
              <a:rPr lang="en-US" dirty="0"/>
              <a:t>Investors bit hard. Shares in the Mississippi Company began to soar in value.</a:t>
            </a:r>
          </a:p>
          <a:p>
            <a:endParaRPr lang="en-US" dirty="0"/>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84699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France Under John Law</a:t>
            </a:r>
          </a:p>
        </p:txBody>
      </p:sp>
      <p:sp>
        <p:nvSpPr>
          <p:cNvPr id="3" name="Text Placeholder 2"/>
          <p:cNvSpPr>
            <a:spLocks noGrp="1"/>
          </p:cNvSpPr>
          <p:nvPr>
            <p:ph type="body" idx="1"/>
          </p:nvPr>
        </p:nvSpPr>
        <p:spPr/>
        <p:txBody>
          <a:bodyPr>
            <a:normAutofit/>
          </a:bodyPr>
          <a:lstStyle/>
          <a:p>
            <a:r>
              <a:rPr lang="en-US" dirty="0"/>
              <a:t>Before long, French citizens were literally fighting for the chance to buy shares in The Mississippi Company. The price of the shares rose rapidly.</a:t>
            </a:r>
          </a:p>
          <a:p>
            <a:r>
              <a:rPr lang="en-US" dirty="0"/>
              <a:t>Meanwhile, paper currency continued to be printed. It seemed that prosperity was everywhere. Luxury items were flying off the shelf in Paris. Real estate prices were booming.</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5296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As the currency printing continued, some French citizens began to lose confidence in the paper currency and requested that their paper be redeemed for the coins with precious metal content.</a:t>
            </a:r>
          </a:p>
          <a:p>
            <a:r>
              <a:rPr lang="en-US" dirty="0"/>
              <a:t>A run on the bank ensued. The French Government couldn’t meet the demand for the coins containing precious metals since they had printed too much paper currency.</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5818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lnSpcReduction="10000"/>
          </a:bodyPr>
          <a:lstStyle/>
          <a:p>
            <a:r>
              <a:rPr lang="en-US" dirty="0"/>
              <a:t>In a last-ditch effort to avoid financial collapse, the French Government passed a law that stated the coins were worth only 95% of the paper currency.</a:t>
            </a:r>
          </a:p>
          <a:p>
            <a:r>
              <a:rPr lang="en-US" dirty="0"/>
              <a:t>The public didn’t buy it and the demand to exchange the paper currency for coins intensified.</a:t>
            </a:r>
          </a:p>
          <a:p>
            <a:r>
              <a:rPr lang="en-US" dirty="0"/>
              <a:t>Law had no choice but to make it illegal to own the coins just like Franklin Roosevelt did during the Great Depression with gold.</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233169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1"/>
            <a:ext cx="11439939" cy="1904999"/>
          </a:xfrm>
        </p:spPr>
        <p:txBody>
          <a:bodyPr anchor="b"/>
          <a:lstStyle/>
          <a:p>
            <a:r>
              <a:rPr lang="en-US" u="sng" dirty="0"/>
              <a:t>Lesson Two:</a:t>
            </a:r>
          </a:p>
        </p:txBody>
      </p:sp>
      <p:sp>
        <p:nvSpPr>
          <p:cNvPr id="2" name="TextBox 1">
            <a:extLst>
              <a:ext uri="{FF2B5EF4-FFF2-40B4-BE49-F238E27FC236}">
                <a16:creationId xmlns:a16="http://schemas.microsoft.com/office/drawing/2014/main" id="{531222E1-AA00-354A-9822-E10BFD816BF8}"/>
              </a:ext>
            </a:extLst>
          </p:cNvPr>
          <p:cNvSpPr txBox="1"/>
          <p:nvPr/>
        </p:nvSpPr>
        <p:spPr>
          <a:xfrm>
            <a:off x="403145" y="2438400"/>
            <a:ext cx="11439939" cy="2816156"/>
          </a:xfrm>
          <a:prstGeom prst="rect">
            <a:avLst/>
          </a:prstGeom>
          <a:noFill/>
        </p:spPr>
        <p:txBody>
          <a:bodyPr wrap="square" rtlCol="0">
            <a:spAutoFit/>
          </a:bodyPr>
          <a:lstStyle/>
          <a:p>
            <a:r>
              <a:rPr lang="en-US" sz="5400" b="1" dirty="0">
                <a:solidFill>
                  <a:schemeClr val="bg1"/>
                </a:solidFill>
              </a:rPr>
              <a:t>A Very Important </a:t>
            </a:r>
            <a:br>
              <a:rPr lang="en-US" sz="5400" b="1" dirty="0">
                <a:solidFill>
                  <a:schemeClr val="bg1"/>
                </a:solidFill>
              </a:rPr>
            </a:br>
            <a:r>
              <a:rPr lang="en-US" sz="5400" b="1" dirty="0">
                <a:solidFill>
                  <a:schemeClr val="bg1"/>
                </a:solidFill>
              </a:rPr>
              <a:t>Management Principle……..</a:t>
            </a:r>
          </a:p>
          <a:p>
            <a:pPr>
              <a:spcBef>
                <a:spcPts val="1800"/>
              </a:spcBef>
            </a:pPr>
            <a:r>
              <a:rPr lang="en-US" sz="5400" b="1" i="1" dirty="0">
                <a:solidFill>
                  <a:schemeClr val="bg1"/>
                </a:solidFill>
              </a:rPr>
              <a:t>“Inspect What You Expect”</a:t>
            </a:r>
            <a:endParaRPr lang="en-US" b="1" i="1" dirty="0">
              <a:solidFill>
                <a:schemeClr val="bg1"/>
              </a:solidFill>
            </a:endParaRPr>
          </a:p>
        </p:txBody>
      </p:sp>
    </p:spTree>
    <p:extLst>
      <p:ext uri="{BB962C8B-B14F-4D97-AF65-F5344CB8AC3E}">
        <p14:creationId xmlns:p14="http://schemas.microsoft.com/office/powerpoint/2010/main" val="99377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France Under John Law</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Law closed the borders to the country and sent orders to coach houses to refuse fresh horses to anyone traveling out of the country until their bags were inspected.</a:t>
            </a:r>
          </a:p>
          <a:p>
            <a:r>
              <a:rPr lang="en-US" dirty="0"/>
              <a:t>A short time later, the French financial system collapsed. Gold and silver were reinstituted as money. It took 80 years for the French to use paper currency again.</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Tree>
    <p:extLst>
      <p:ext uri="{BB962C8B-B14F-4D97-AF65-F5344CB8AC3E}">
        <p14:creationId xmlns:p14="http://schemas.microsoft.com/office/powerpoint/2010/main" val="178630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7A2499-D27F-42EB-8C02-D0AA0E214BA3}"/>
              </a:ext>
            </a:extLst>
          </p:cNvPr>
          <p:cNvSpPr/>
          <p:nvPr/>
        </p:nvSpPr>
        <p:spPr>
          <a:xfrm>
            <a:off x="4572000" y="0"/>
            <a:ext cx="762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1"/>
          </p:nvPr>
        </p:nvSpPr>
        <p:spPr>
          <a:xfrm>
            <a:off x="381000" y="2209800"/>
            <a:ext cx="4124397" cy="4248150"/>
          </a:xfrm>
        </p:spPr>
        <p:txBody>
          <a:bodyPr/>
          <a:lstStyle/>
          <a:p>
            <a:r>
              <a:rPr lang="en-US" dirty="0"/>
              <a:t>John Law’s France confirms it.</a:t>
            </a:r>
          </a:p>
        </p:txBody>
      </p:sp>
      <p:sp>
        <p:nvSpPr>
          <p:cNvPr id="2" name="Title 1"/>
          <p:cNvSpPr>
            <a:spLocks noGrp="1"/>
          </p:cNvSpPr>
          <p:nvPr>
            <p:ph type="title"/>
          </p:nvPr>
        </p:nvSpPr>
        <p:spPr>
          <a:xfrm>
            <a:off x="381001" y="365125"/>
            <a:ext cx="5029200" cy="1688595"/>
          </a:xfrm>
        </p:spPr>
        <p:txBody>
          <a:bodyPr>
            <a:normAutofit fontScale="90000"/>
          </a:bodyPr>
          <a:lstStyle/>
          <a:p>
            <a:r>
              <a:rPr lang="en-US" dirty="0"/>
              <a:t>Remember The Currency-Money Cycle?</a:t>
            </a:r>
          </a:p>
        </p:txBody>
      </p:sp>
      <p:cxnSp>
        <p:nvCxnSpPr>
          <p:cNvPr id="5" name="Straight Arrow Connector 4"/>
          <p:cNvCxnSpPr>
            <a:cxnSpLocks/>
          </p:cNvCxnSpPr>
          <p:nvPr/>
        </p:nvCxnSpPr>
        <p:spPr>
          <a:xfrm>
            <a:off x="8656721" y="1769562"/>
            <a:ext cx="1058899" cy="965205"/>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9109767" y="3834322"/>
            <a:ext cx="976564" cy="79274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12978" y="4042280"/>
            <a:ext cx="914400" cy="83820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6703164" y="2163525"/>
            <a:ext cx="888869" cy="744236"/>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6454" y="762000"/>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sz="2000" b="1" dirty="0">
                <a:solidFill>
                  <a:schemeClr val="bg1"/>
                </a:solidFill>
              </a:rPr>
              <a:t>Hard Money</a:t>
            </a:r>
          </a:p>
          <a:p>
            <a:pPr algn="ctr"/>
            <a:r>
              <a:rPr lang="en-US" sz="2000" b="1" dirty="0">
                <a:solidFill>
                  <a:schemeClr val="bg1"/>
                </a:solidFill>
              </a:rPr>
              <a:t>Is Currency</a:t>
            </a:r>
          </a:p>
        </p:txBody>
      </p:sp>
      <p:sp>
        <p:nvSpPr>
          <p:cNvPr id="10" name="TextBox 9"/>
          <p:cNvSpPr txBox="1"/>
          <p:nvPr/>
        </p:nvSpPr>
        <p:spPr>
          <a:xfrm>
            <a:off x="9522708"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Paper Currency with a Link to Hard Money</a:t>
            </a:r>
          </a:p>
        </p:txBody>
      </p:sp>
      <p:sp>
        <p:nvSpPr>
          <p:cNvPr id="13" name="TextBox 12"/>
          <p:cNvSpPr txBox="1"/>
          <p:nvPr/>
        </p:nvSpPr>
        <p:spPr>
          <a:xfrm>
            <a:off x="7466454" y="4207962"/>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(No Link to Hard Money)</a:t>
            </a:r>
          </a:p>
        </p:txBody>
      </p:sp>
      <p:sp>
        <p:nvSpPr>
          <p:cNvPr id="16" name="TextBox 15"/>
          <p:cNvSpPr txBox="1"/>
          <p:nvPr/>
        </p:nvSpPr>
        <p:spPr>
          <a:xfrm>
            <a:off x="5410200"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Failure</a:t>
            </a:r>
          </a:p>
        </p:txBody>
      </p:sp>
    </p:spTree>
    <p:extLst>
      <p:ext uri="{BB962C8B-B14F-4D97-AF65-F5344CB8AC3E}">
        <p14:creationId xmlns:p14="http://schemas.microsoft.com/office/powerpoint/2010/main" val="190867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Colonial America</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It surprises a lot of people to learn that the United States has already experienced one currency failure in its early history. </a:t>
            </a:r>
          </a:p>
          <a:p>
            <a:r>
              <a:rPr lang="en-US" dirty="0"/>
              <a:t>About the time of the Revolutionary War, on June 22, 1775, the United Colonies’ Congress issued $2 million in credit notes.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5" name="TextBox 4"/>
          <p:cNvSpPr txBox="1"/>
          <p:nvPr/>
        </p:nvSpPr>
        <p:spPr>
          <a:xfrm>
            <a:off x="381000" y="6096000"/>
            <a:ext cx="11430000" cy="338554"/>
          </a:xfrm>
          <a:prstGeom prst="rect">
            <a:avLst/>
          </a:prstGeom>
          <a:noFill/>
        </p:spPr>
        <p:txBody>
          <a:bodyPr wrap="square" rtlCol="0">
            <a:spAutoFit/>
          </a:bodyPr>
          <a:lstStyle/>
          <a:p>
            <a:r>
              <a:rPr lang="en-US" sz="1600" dirty="0"/>
              <a:t>Source: </a:t>
            </a:r>
            <a:r>
              <a:rPr lang="en-US" sz="1600" u="sng" dirty="0">
                <a:hlinkClick r:id="rId2"/>
              </a:rPr>
              <a:t>http://www.ehow.com/about_5315424_history-continental-currency.html</a:t>
            </a:r>
            <a:endParaRPr lang="en-US" sz="1600" dirty="0"/>
          </a:p>
        </p:txBody>
      </p:sp>
    </p:spTree>
    <p:extLst>
      <p:ext uri="{BB962C8B-B14F-4D97-AF65-F5344CB8AC3E}">
        <p14:creationId xmlns:p14="http://schemas.microsoft.com/office/powerpoint/2010/main" val="247381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Colonial America</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These paper credit notes were to be used as currency and were nothing more than a promise to pay the holder of the notes back out of future tax revenues; there was no link to gold or silver.</a:t>
            </a:r>
          </a:p>
          <a:p>
            <a:r>
              <a:rPr lang="en-US" dirty="0"/>
              <a:t>These paper credit notes, known as Continentals, caused massive inflation and ended up having very little fiscal value.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125090F9-BB4A-4242-A5C2-EA3AA184624F}"/>
              </a:ext>
            </a:extLst>
          </p:cNvPr>
          <p:cNvSpPr txBox="1"/>
          <p:nvPr/>
        </p:nvSpPr>
        <p:spPr>
          <a:xfrm>
            <a:off x="381000" y="6096000"/>
            <a:ext cx="11430000" cy="338554"/>
          </a:xfrm>
          <a:prstGeom prst="rect">
            <a:avLst/>
          </a:prstGeom>
          <a:noFill/>
        </p:spPr>
        <p:txBody>
          <a:bodyPr wrap="square" rtlCol="0">
            <a:spAutoFit/>
          </a:bodyPr>
          <a:lstStyle/>
          <a:p>
            <a:r>
              <a:rPr lang="fr-FR" sz="1600" dirty="0"/>
              <a:t>Source: </a:t>
            </a:r>
            <a:r>
              <a:rPr lang="fr-FR" sz="1600" dirty="0">
                <a:hlinkClick r:id="rId2"/>
              </a:rPr>
              <a:t>http://www.ehow.com/about_5315424_history-continental-currency.html</a:t>
            </a:r>
            <a:r>
              <a:rPr lang="fr-FR" sz="1600" dirty="0"/>
              <a:t> </a:t>
            </a:r>
          </a:p>
        </p:txBody>
      </p:sp>
    </p:spTree>
    <p:extLst>
      <p:ext uri="{BB962C8B-B14F-4D97-AF65-F5344CB8AC3E}">
        <p14:creationId xmlns:p14="http://schemas.microsoft.com/office/powerpoint/2010/main" val="307656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Colonial America</a:t>
            </a:r>
          </a:p>
        </p:txBody>
      </p:sp>
      <p:sp>
        <p:nvSpPr>
          <p:cNvPr id="3" name="Text Placeholder 2"/>
          <p:cNvSpPr>
            <a:spLocks noGrp="1"/>
          </p:cNvSpPr>
          <p:nvPr>
            <p:ph type="body" idx="1"/>
          </p:nvPr>
        </p:nvSpPr>
        <p:spPr/>
        <p:txBody>
          <a:bodyPr>
            <a:normAutofit lnSpcReduction="10000"/>
          </a:bodyPr>
          <a:lstStyle/>
          <a:p>
            <a:r>
              <a:rPr lang="en-US" dirty="0"/>
              <a:t>The first President of the United States, George Washington, commented that a wagonload of currency would hardly buy a wagonload of provisions. </a:t>
            </a:r>
          </a:p>
          <a:p>
            <a:r>
              <a:rPr lang="en-US" dirty="0"/>
              <a:t>The young fiat currency eventually failed and after the Treaty of Paris was signed in 1783 ending the Revolutionary War, a debt-ridden young country went into an economic depression as a result of the massive debt levels that existed at the time. </a:t>
            </a:r>
          </a:p>
          <a:p>
            <a:endParaRPr lang="en-US" dirty="0"/>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B0F206DF-1813-4D8D-A6DE-C8F654E47FB6}"/>
              </a:ext>
            </a:extLst>
          </p:cNvPr>
          <p:cNvSpPr txBox="1"/>
          <p:nvPr/>
        </p:nvSpPr>
        <p:spPr>
          <a:xfrm>
            <a:off x="381000" y="6096000"/>
            <a:ext cx="11430000" cy="338554"/>
          </a:xfrm>
          <a:prstGeom prst="rect">
            <a:avLst/>
          </a:prstGeom>
          <a:noFill/>
        </p:spPr>
        <p:txBody>
          <a:bodyPr wrap="square" rtlCol="0">
            <a:spAutoFit/>
          </a:bodyPr>
          <a:lstStyle/>
          <a:p>
            <a:r>
              <a:rPr lang="fr-FR" sz="1600" dirty="0"/>
              <a:t>Source: </a:t>
            </a:r>
            <a:r>
              <a:rPr lang="fr-FR" sz="1600" dirty="0">
                <a:hlinkClick r:id="rId2"/>
              </a:rPr>
              <a:t>http://www.ehow.com/about_5315424_history-continental-currency.html</a:t>
            </a:r>
            <a:r>
              <a:rPr lang="fr-FR" sz="1600" dirty="0"/>
              <a:t> </a:t>
            </a:r>
          </a:p>
        </p:txBody>
      </p:sp>
    </p:spTree>
    <p:extLst>
      <p:ext uri="{BB962C8B-B14F-4D97-AF65-F5344CB8AC3E}">
        <p14:creationId xmlns:p14="http://schemas.microsoft.com/office/powerpoint/2010/main" val="427773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Colonial America</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Economic hard times lead to civil unrest and this time was no different. </a:t>
            </a:r>
          </a:p>
          <a:p>
            <a:r>
              <a:rPr lang="en-US" dirty="0"/>
              <a:t>In 1787, rebellion broke out in Massachusetts which eventually led to the Articles of Confederation being abandoned in favor of the Federal Constitution which created a more centralized Federal Government.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ABB20F4D-9BFE-443C-BECD-4BE86BD25B0E}"/>
              </a:ext>
            </a:extLst>
          </p:cNvPr>
          <p:cNvSpPr txBox="1"/>
          <p:nvPr/>
        </p:nvSpPr>
        <p:spPr>
          <a:xfrm>
            <a:off x="381000" y="6096000"/>
            <a:ext cx="11430000" cy="338554"/>
          </a:xfrm>
          <a:prstGeom prst="rect">
            <a:avLst/>
          </a:prstGeom>
          <a:noFill/>
        </p:spPr>
        <p:txBody>
          <a:bodyPr wrap="square" rtlCol="0">
            <a:spAutoFit/>
          </a:bodyPr>
          <a:lstStyle/>
          <a:p>
            <a:r>
              <a:rPr lang="fr-FR" sz="1600" dirty="0"/>
              <a:t>Source: </a:t>
            </a:r>
            <a:r>
              <a:rPr lang="fr-FR" sz="1600" dirty="0">
                <a:hlinkClick r:id="rId2"/>
              </a:rPr>
              <a:t>http://www.ehow.com/about_5315424_history-continental-currency.html</a:t>
            </a:r>
            <a:r>
              <a:rPr lang="fr-FR" sz="1600" dirty="0"/>
              <a:t> </a:t>
            </a:r>
          </a:p>
        </p:txBody>
      </p:sp>
    </p:spTree>
    <p:extLst>
      <p:ext uri="{BB962C8B-B14F-4D97-AF65-F5344CB8AC3E}">
        <p14:creationId xmlns:p14="http://schemas.microsoft.com/office/powerpoint/2010/main" val="399994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Colonial America</a:t>
            </a:r>
          </a:p>
        </p:txBody>
      </p:sp>
      <p:sp>
        <p:nvSpPr>
          <p:cNvPr id="3" name="Text Placeholder 2"/>
          <p:cNvSpPr>
            <a:spLocks noGrp="1"/>
          </p:cNvSpPr>
          <p:nvPr>
            <p:ph type="body" idx="1"/>
          </p:nvPr>
        </p:nvSpPr>
        <p:spPr/>
        <p:txBody>
          <a:bodyPr>
            <a:normAutofit/>
          </a:bodyPr>
          <a:lstStyle/>
          <a:p>
            <a:r>
              <a:rPr lang="en-US" dirty="0"/>
              <a:t>Then, in 1791, the Mint Act was passed which made gold and silver the currency of the land.</a:t>
            </a:r>
          </a:p>
          <a:p>
            <a:r>
              <a:rPr lang="en-US" dirty="0"/>
              <a:t>Interestingly, it was 70 years before the US used fiat currency again when Lincoln printed currency to finance the Civil War.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15F4C04F-BD6D-4201-AF14-423CBF87E90A}"/>
              </a:ext>
            </a:extLst>
          </p:cNvPr>
          <p:cNvSpPr txBox="1"/>
          <p:nvPr/>
        </p:nvSpPr>
        <p:spPr>
          <a:xfrm>
            <a:off x="381000" y="6096000"/>
            <a:ext cx="11430000" cy="338554"/>
          </a:xfrm>
          <a:prstGeom prst="rect">
            <a:avLst/>
          </a:prstGeom>
          <a:noFill/>
        </p:spPr>
        <p:txBody>
          <a:bodyPr wrap="square" rtlCol="0">
            <a:spAutoFit/>
          </a:bodyPr>
          <a:lstStyle/>
          <a:p>
            <a:r>
              <a:rPr lang="fr-FR" sz="1600" dirty="0"/>
              <a:t>Source: </a:t>
            </a:r>
            <a:r>
              <a:rPr lang="fr-FR" sz="1600" dirty="0">
                <a:hlinkClick r:id="rId2"/>
              </a:rPr>
              <a:t>http://www.ehow.com/about_5315424_history-continental-currency.html</a:t>
            </a:r>
            <a:r>
              <a:rPr lang="fr-FR" sz="1600" dirty="0"/>
              <a:t> </a:t>
            </a:r>
          </a:p>
        </p:txBody>
      </p:sp>
    </p:spTree>
    <p:extLst>
      <p:ext uri="{BB962C8B-B14F-4D97-AF65-F5344CB8AC3E}">
        <p14:creationId xmlns:p14="http://schemas.microsoft.com/office/powerpoint/2010/main" val="21826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7A2499-D27F-42EB-8C02-D0AA0E214BA3}"/>
              </a:ext>
            </a:extLst>
          </p:cNvPr>
          <p:cNvSpPr/>
          <p:nvPr/>
        </p:nvSpPr>
        <p:spPr>
          <a:xfrm>
            <a:off x="4572000" y="0"/>
            <a:ext cx="762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1"/>
          </p:nvPr>
        </p:nvSpPr>
        <p:spPr>
          <a:xfrm>
            <a:off x="381000" y="2209800"/>
            <a:ext cx="4124397" cy="4248150"/>
          </a:xfrm>
        </p:spPr>
        <p:txBody>
          <a:bodyPr/>
          <a:lstStyle/>
          <a:p>
            <a:r>
              <a:rPr lang="en-US" dirty="0"/>
              <a:t>Early US history confirms it.</a:t>
            </a:r>
          </a:p>
        </p:txBody>
      </p:sp>
      <p:sp>
        <p:nvSpPr>
          <p:cNvPr id="2" name="Title 1"/>
          <p:cNvSpPr>
            <a:spLocks noGrp="1"/>
          </p:cNvSpPr>
          <p:nvPr>
            <p:ph type="title"/>
          </p:nvPr>
        </p:nvSpPr>
        <p:spPr>
          <a:xfrm>
            <a:off x="381001" y="365125"/>
            <a:ext cx="5029200" cy="1688595"/>
          </a:xfrm>
        </p:spPr>
        <p:txBody>
          <a:bodyPr>
            <a:normAutofit fontScale="90000"/>
          </a:bodyPr>
          <a:lstStyle/>
          <a:p>
            <a:r>
              <a:rPr lang="en-US" dirty="0"/>
              <a:t>Remember The Currency-Money Cycle?</a:t>
            </a:r>
          </a:p>
        </p:txBody>
      </p:sp>
      <p:cxnSp>
        <p:nvCxnSpPr>
          <p:cNvPr id="5" name="Straight Arrow Connector 4"/>
          <p:cNvCxnSpPr>
            <a:cxnSpLocks/>
          </p:cNvCxnSpPr>
          <p:nvPr/>
        </p:nvCxnSpPr>
        <p:spPr>
          <a:xfrm>
            <a:off x="8656721" y="1769562"/>
            <a:ext cx="1058899" cy="965205"/>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9109767" y="3834322"/>
            <a:ext cx="976564" cy="79274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12978" y="4042280"/>
            <a:ext cx="914400" cy="83820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6703164" y="2163525"/>
            <a:ext cx="888869" cy="744236"/>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6454" y="762000"/>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sz="2000" b="1" dirty="0">
                <a:solidFill>
                  <a:schemeClr val="bg1"/>
                </a:solidFill>
              </a:rPr>
              <a:t>Hard Money</a:t>
            </a:r>
          </a:p>
          <a:p>
            <a:pPr algn="ctr"/>
            <a:r>
              <a:rPr lang="en-US" sz="2000" b="1" dirty="0">
                <a:solidFill>
                  <a:schemeClr val="bg1"/>
                </a:solidFill>
              </a:rPr>
              <a:t>Is Currency</a:t>
            </a:r>
          </a:p>
        </p:txBody>
      </p:sp>
      <p:sp>
        <p:nvSpPr>
          <p:cNvPr id="10" name="TextBox 9"/>
          <p:cNvSpPr txBox="1"/>
          <p:nvPr/>
        </p:nvSpPr>
        <p:spPr>
          <a:xfrm>
            <a:off x="9522708"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Paper Currency with a Link to Hard Money</a:t>
            </a:r>
          </a:p>
        </p:txBody>
      </p:sp>
      <p:sp>
        <p:nvSpPr>
          <p:cNvPr id="13" name="TextBox 12"/>
          <p:cNvSpPr txBox="1"/>
          <p:nvPr/>
        </p:nvSpPr>
        <p:spPr>
          <a:xfrm>
            <a:off x="7466454" y="4207962"/>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(No Link to Hard Money)</a:t>
            </a:r>
          </a:p>
        </p:txBody>
      </p:sp>
      <p:sp>
        <p:nvSpPr>
          <p:cNvPr id="16" name="TextBox 15"/>
          <p:cNvSpPr txBox="1"/>
          <p:nvPr/>
        </p:nvSpPr>
        <p:spPr>
          <a:xfrm>
            <a:off x="5410200"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Failure</a:t>
            </a:r>
          </a:p>
        </p:txBody>
      </p:sp>
    </p:spTree>
    <p:extLst>
      <p:ext uri="{BB962C8B-B14F-4D97-AF65-F5344CB8AC3E}">
        <p14:creationId xmlns:p14="http://schemas.microsoft.com/office/powerpoint/2010/main" val="157733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lnSpcReduction="10000"/>
          </a:bodyPr>
          <a:lstStyle/>
          <a:p>
            <a:r>
              <a:rPr lang="en-US" dirty="0"/>
              <a:t>If you have ever studied history, you have probably studied the hyperinflation of Germany after World War I. Interestingly, many folks only remember half the story.</a:t>
            </a:r>
          </a:p>
          <a:p>
            <a:r>
              <a:rPr lang="en-US" dirty="0"/>
              <a:t>Germany hoped that it would quickly win the war and reap bounty from the nations it conquered, which – to the government – justified the use of the printing press to fund the war.</a:t>
            </a:r>
          </a:p>
          <a:p>
            <a:endParaRPr lang="en-US" dirty="0"/>
          </a:p>
        </p:txBody>
      </p:sp>
      <p:sp>
        <p:nvSpPr>
          <p:cNvPr id="6" name="TextBox 5">
            <a:extLst>
              <a:ext uri="{FF2B5EF4-FFF2-40B4-BE49-F238E27FC236}">
                <a16:creationId xmlns:a16="http://schemas.microsoft.com/office/drawing/2014/main" id="{F8E0D0D3-8BA3-41E1-A4CC-195C5442153A}"/>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23258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8991600" cy="4972050"/>
          </a:xfrm>
        </p:spPr>
        <p:txBody>
          <a:bodyPr>
            <a:normAutofit/>
          </a:bodyPr>
          <a:lstStyle/>
          <a:p>
            <a:r>
              <a:rPr lang="en-US" dirty="0"/>
              <a:t>It didn’t take too long for this currency printing to create inflation.</a:t>
            </a:r>
          </a:p>
          <a:p>
            <a:r>
              <a:rPr lang="en-US" dirty="0"/>
              <a:t>Due to the economy, many German soldiers began to desert the military. </a:t>
            </a:r>
          </a:p>
          <a:p>
            <a:r>
              <a:rPr lang="en-US" dirty="0"/>
              <a:t>As a result, Germany lost the war.</a:t>
            </a:r>
          </a:p>
        </p:txBody>
      </p:sp>
      <p:sp>
        <p:nvSpPr>
          <p:cNvPr id="7" name="TextBox 6">
            <a:extLst>
              <a:ext uri="{FF2B5EF4-FFF2-40B4-BE49-F238E27FC236}">
                <a16:creationId xmlns:a16="http://schemas.microsoft.com/office/drawing/2014/main" id="{F0DE446A-4DF2-4000-8A52-50B16B80AD1C}"/>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306316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09600"/>
            <a:ext cx="11430000" cy="5502275"/>
          </a:xfrm>
        </p:spPr>
        <p:txBody>
          <a:bodyPr/>
          <a:lstStyle/>
          <a:p>
            <a:r>
              <a:rPr lang="en-US" dirty="0"/>
              <a:t>My Motivation in the “New Retirement Rules” Class:</a:t>
            </a:r>
            <a:br>
              <a:rPr lang="en-US" dirty="0"/>
            </a:br>
            <a:br>
              <a:rPr lang="en-US" dirty="0"/>
            </a:br>
            <a:r>
              <a:rPr lang="en-US" dirty="0"/>
              <a:t>Give you information and a perspective you may not have to help you inspect what you expect in your financial situation.</a:t>
            </a:r>
          </a:p>
        </p:txBody>
      </p:sp>
    </p:spTree>
    <p:extLst>
      <p:ext uri="{BB962C8B-B14F-4D97-AF65-F5344CB8AC3E}">
        <p14:creationId xmlns:p14="http://schemas.microsoft.com/office/powerpoint/2010/main" val="39357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The Treaty of Versailles that ended the conflict imposed huge reparations on Germany. The payment demands made of Germany were so large that Germany could never realistically pay with ‘honest’ money.</a:t>
            </a:r>
          </a:p>
          <a:p>
            <a:r>
              <a:rPr lang="en-US" dirty="0"/>
              <a:t>So, the currency printing continued.</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8E2BB450-D9DA-4A35-858B-F01273BB1E2B}"/>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353126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pPr>
              <a:spcBef>
                <a:spcPts val="600"/>
              </a:spcBef>
            </a:pPr>
            <a:r>
              <a:rPr lang="en-US" dirty="0"/>
              <a:t>By September 1920, prices were 12 times as high as they had been before the war.</a:t>
            </a:r>
          </a:p>
          <a:p>
            <a:pPr>
              <a:spcBef>
                <a:spcPts val="600"/>
              </a:spcBef>
            </a:pPr>
            <a:r>
              <a:rPr lang="en-US" dirty="0"/>
              <a:t>By the autumn of 1920, the strains on the economy in the wake of the war were apparent, but employment was still fairly strong. </a:t>
            </a:r>
          </a:p>
          <a:p>
            <a:pPr>
              <a:spcBef>
                <a:spcPts val="600"/>
              </a:spcBef>
            </a:pPr>
            <a:r>
              <a:rPr lang="en-US" dirty="0"/>
              <a:t>Nevertheless, prices were rising as a direct result of this currency printing.</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73046F32-5D01-42A0-A575-85B15809F20C}"/>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149133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Food had accounted for half the family budget immediately after the war, but now nearly three-quarters of the average family's income went for food.</a:t>
            </a:r>
          </a:p>
          <a:p>
            <a:r>
              <a:rPr lang="en-US" dirty="0"/>
              <a:t>Faced with a bill that it could not pay from a war it couldn’t afford, Germany continued currency printing at an even faster pace.</a:t>
            </a:r>
          </a:p>
          <a:p>
            <a:endParaRPr lang="en-US" dirty="0"/>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07E0F94C-6683-48F8-A873-F2FEFCFA9450}"/>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40715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Germans everywhere were doing everything they could to convert their marks into other currencies. </a:t>
            </a:r>
          </a:p>
          <a:p>
            <a:r>
              <a:rPr lang="en-US" dirty="0"/>
              <a:t>It didn’t take long for the cost of basic staples to become out of reach for German consumers as the mark plunged.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D0A1CF27-3982-4033-BE62-559073F676EE}"/>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369256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At 35,000 to the pound at Christmas 1922, the mark fell and at the end of January 1923 touched 227,500 to the pound</a:t>
            </a:r>
          </a:p>
          <a:p>
            <a:r>
              <a:rPr lang="en-US" dirty="0"/>
              <a:t>At the end of September of 1923, the German Chancellor declared a state of emergency and put Germany under military rule. </a:t>
            </a:r>
          </a:p>
          <a:p>
            <a:endParaRPr lang="en-US" dirty="0"/>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03F29249-BB49-4406-AD99-FC4F0A00F7DD}"/>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10787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48654"/>
          </a:xfrm>
        </p:spPr>
        <p:txBody>
          <a:bodyPr>
            <a:normAutofit/>
          </a:bodyPr>
          <a:lstStyle/>
          <a:p>
            <a:r>
              <a:rPr lang="en-US" dirty="0"/>
              <a:t>Finally, in November of 1923, the German government took action to stabilize the currency. The German government set up the </a:t>
            </a:r>
            <a:r>
              <a:rPr lang="en-US" dirty="0" err="1"/>
              <a:t>Rentenbank</a:t>
            </a:r>
            <a:r>
              <a:rPr lang="en-US" dirty="0"/>
              <a:t> to issue a new currency, the </a:t>
            </a:r>
            <a:r>
              <a:rPr lang="en-US" dirty="0" err="1"/>
              <a:t>Rentenmark</a:t>
            </a:r>
            <a:r>
              <a:rPr lang="en-US" dirty="0"/>
              <a:t>, which would be backed by land and industrial goods. </a:t>
            </a:r>
          </a:p>
          <a:p>
            <a:r>
              <a:rPr lang="en-US" dirty="0"/>
              <a:t>Finally, a month after the </a:t>
            </a:r>
            <a:r>
              <a:rPr lang="en-US" dirty="0" err="1"/>
              <a:t>Rentenmark</a:t>
            </a:r>
            <a:r>
              <a:rPr lang="en-US" dirty="0"/>
              <a:t> was introduced, everyday Germans were able to feed themselves again. </a:t>
            </a:r>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5B827E41-9D54-4C60-9936-D8E8EF67C5D5}"/>
              </a:ext>
            </a:extLst>
          </p:cNvPr>
          <p:cNvSpPr txBox="1"/>
          <p:nvPr/>
        </p:nvSpPr>
        <p:spPr>
          <a:xfrm>
            <a:off x="381000" y="6400719"/>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62019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120775"/>
          </a:xfrm>
        </p:spPr>
        <p:txBody>
          <a:bodyPr/>
          <a:lstStyle/>
          <a:p>
            <a:r>
              <a:rPr lang="en-US" dirty="0"/>
              <a:t>Weimar Germany</a:t>
            </a:r>
          </a:p>
        </p:txBody>
      </p:sp>
      <p:sp>
        <p:nvSpPr>
          <p:cNvPr id="3" name="Text Placeholder 2"/>
          <p:cNvSpPr>
            <a:spLocks noGrp="1"/>
          </p:cNvSpPr>
          <p:nvPr>
            <p:ph type="body" idx="1"/>
          </p:nvPr>
        </p:nvSpPr>
        <p:spPr>
          <a:xfrm>
            <a:off x="381000" y="1485900"/>
            <a:ext cx="11430000" cy="4972050"/>
          </a:xfrm>
        </p:spPr>
        <p:txBody>
          <a:bodyPr>
            <a:normAutofit/>
          </a:bodyPr>
          <a:lstStyle/>
          <a:p>
            <a:r>
              <a:rPr lang="en-US" dirty="0"/>
              <a:t>However, after a recovery in 1924, a whole new crisis hit Germany in 1925 – mass unemployment. </a:t>
            </a:r>
          </a:p>
          <a:p>
            <a:r>
              <a:rPr lang="en-US" dirty="0"/>
              <a:t>The strengthened currency and subsiding hyperinflationary pressures once again brought German industry to its knees as several firms plunged into bankruptcy, and unemployment soared. Deflation set in.</a:t>
            </a:r>
          </a:p>
          <a:p>
            <a:endParaRPr lang="en-US" dirty="0"/>
          </a:p>
        </p:txBody>
      </p:sp>
      <p:sp>
        <p:nvSpPr>
          <p:cNvPr id="4" name="Text Placeholder 2"/>
          <p:cNvSpPr txBox="1">
            <a:spLocks/>
          </p:cNvSpPr>
          <p:nvPr/>
        </p:nvSpPr>
        <p:spPr>
          <a:xfrm>
            <a:off x="1981200" y="16764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D50E4F5B-538E-45C6-B0D5-E90CDBE32606}"/>
              </a:ext>
            </a:extLst>
          </p:cNvPr>
          <p:cNvSpPr txBox="1"/>
          <p:nvPr/>
        </p:nvSpPr>
        <p:spPr>
          <a:xfrm>
            <a:off x="381000" y="6096000"/>
            <a:ext cx="11430000" cy="338554"/>
          </a:xfrm>
          <a:prstGeom prst="rect">
            <a:avLst/>
          </a:prstGeom>
          <a:noFill/>
        </p:spPr>
        <p:txBody>
          <a:bodyPr wrap="square" rtlCol="0">
            <a:spAutoFit/>
          </a:bodyPr>
          <a:lstStyle/>
          <a:p>
            <a:r>
              <a:rPr lang="en-US" sz="1600" dirty="0"/>
              <a:t>Source: “Business Insider” October 18, 2012 </a:t>
            </a:r>
          </a:p>
        </p:txBody>
      </p:sp>
    </p:spTree>
    <p:extLst>
      <p:ext uri="{BB962C8B-B14F-4D97-AF65-F5344CB8AC3E}">
        <p14:creationId xmlns:p14="http://schemas.microsoft.com/office/powerpoint/2010/main" val="4509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7A2499-D27F-42EB-8C02-D0AA0E214BA3}"/>
              </a:ext>
            </a:extLst>
          </p:cNvPr>
          <p:cNvSpPr/>
          <p:nvPr/>
        </p:nvSpPr>
        <p:spPr>
          <a:xfrm>
            <a:off x="4572000" y="0"/>
            <a:ext cx="762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1"/>
          </p:nvPr>
        </p:nvSpPr>
        <p:spPr>
          <a:xfrm>
            <a:off x="381000" y="2209800"/>
            <a:ext cx="4124397" cy="4248150"/>
          </a:xfrm>
        </p:spPr>
        <p:txBody>
          <a:bodyPr/>
          <a:lstStyle/>
          <a:p>
            <a:r>
              <a:rPr lang="en-US" dirty="0"/>
              <a:t>Weimar Germany confirms it.</a:t>
            </a:r>
          </a:p>
        </p:txBody>
      </p:sp>
      <p:sp>
        <p:nvSpPr>
          <p:cNvPr id="2" name="Title 1"/>
          <p:cNvSpPr>
            <a:spLocks noGrp="1"/>
          </p:cNvSpPr>
          <p:nvPr>
            <p:ph type="title"/>
          </p:nvPr>
        </p:nvSpPr>
        <p:spPr>
          <a:xfrm>
            <a:off x="381001" y="365125"/>
            <a:ext cx="5029200" cy="1688595"/>
          </a:xfrm>
        </p:spPr>
        <p:txBody>
          <a:bodyPr>
            <a:normAutofit fontScale="90000"/>
          </a:bodyPr>
          <a:lstStyle/>
          <a:p>
            <a:r>
              <a:rPr lang="en-US" dirty="0"/>
              <a:t>Remember The Currency-Money Cycle?</a:t>
            </a:r>
          </a:p>
        </p:txBody>
      </p:sp>
      <p:cxnSp>
        <p:nvCxnSpPr>
          <p:cNvPr id="5" name="Straight Arrow Connector 4"/>
          <p:cNvCxnSpPr>
            <a:cxnSpLocks/>
          </p:cNvCxnSpPr>
          <p:nvPr/>
        </p:nvCxnSpPr>
        <p:spPr>
          <a:xfrm>
            <a:off x="8656721" y="1769562"/>
            <a:ext cx="1058899" cy="965205"/>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9109767" y="3834322"/>
            <a:ext cx="976564" cy="79274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12978" y="4042280"/>
            <a:ext cx="914400" cy="838200"/>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6703164" y="2163525"/>
            <a:ext cx="888869" cy="744236"/>
          </a:xfrm>
          <a:prstGeom prst="straightConnector1">
            <a:avLst/>
          </a:prstGeom>
          <a:ln w="127000">
            <a:solidFill>
              <a:schemeClr val="tx1"/>
            </a:solidFill>
            <a:tailEnd type="triangle"/>
          </a:ln>
          <a:effectLst>
            <a:outerShdw blurRad="1905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6454" y="762000"/>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sz="2000" b="1" dirty="0">
                <a:solidFill>
                  <a:schemeClr val="bg1"/>
                </a:solidFill>
              </a:rPr>
              <a:t>Hard Money</a:t>
            </a:r>
          </a:p>
          <a:p>
            <a:pPr algn="ctr"/>
            <a:r>
              <a:rPr lang="en-US" sz="2000" b="1" dirty="0">
                <a:solidFill>
                  <a:schemeClr val="bg1"/>
                </a:solidFill>
              </a:rPr>
              <a:t>Is Currency</a:t>
            </a:r>
          </a:p>
        </p:txBody>
      </p:sp>
      <p:sp>
        <p:nvSpPr>
          <p:cNvPr id="10" name="TextBox 9"/>
          <p:cNvSpPr txBox="1"/>
          <p:nvPr/>
        </p:nvSpPr>
        <p:spPr>
          <a:xfrm>
            <a:off x="9522708"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Paper Currency with a Link to Hard Money</a:t>
            </a:r>
          </a:p>
        </p:txBody>
      </p:sp>
      <p:sp>
        <p:nvSpPr>
          <p:cNvPr id="13" name="TextBox 12"/>
          <p:cNvSpPr txBox="1"/>
          <p:nvPr/>
        </p:nvSpPr>
        <p:spPr>
          <a:xfrm>
            <a:off x="7466454" y="4207962"/>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(No Link to Hard Money)</a:t>
            </a:r>
          </a:p>
        </p:txBody>
      </p:sp>
      <p:sp>
        <p:nvSpPr>
          <p:cNvPr id="16" name="TextBox 15"/>
          <p:cNvSpPr txBox="1"/>
          <p:nvPr/>
        </p:nvSpPr>
        <p:spPr>
          <a:xfrm>
            <a:off x="5410200" y="2484981"/>
            <a:ext cx="1828800" cy="1828800"/>
          </a:xfrm>
          <a:prstGeom prst="ellipse">
            <a:avLst/>
          </a:prstGeom>
          <a:solidFill>
            <a:schemeClr val="accent2"/>
          </a:solidFill>
          <a:effectLst>
            <a:outerShdw blurRad="190500" dist="63500" dir="2700000" algn="tl" rotWithShape="0">
              <a:prstClr val="black">
                <a:alpha val="40000"/>
              </a:prstClr>
            </a:outerShdw>
          </a:effectLst>
        </p:spPr>
        <p:txBody>
          <a:bodyPr wrap="square" lIns="0" tIns="0" rIns="0" bIns="0" rtlCol="0" anchor="ctr">
            <a:noAutofit/>
          </a:bodyPr>
          <a:lstStyle/>
          <a:p>
            <a:pPr algn="ctr"/>
            <a:r>
              <a:rPr lang="en-US" b="1" dirty="0">
                <a:solidFill>
                  <a:schemeClr val="bg1"/>
                </a:solidFill>
              </a:rPr>
              <a:t>Fiat Currency Failure</a:t>
            </a:r>
          </a:p>
        </p:txBody>
      </p:sp>
    </p:spTree>
    <p:extLst>
      <p:ext uri="{BB962C8B-B14F-4D97-AF65-F5344CB8AC3E}">
        <p14:creationId xmlns:p14="http://schemas.microsoft.com/office/powerpoint/2010/main" val="12222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10D4-F95A-5C10-704E-05B80F3E132C}"/>
              </a:ext>
            </a:extLst>
          </p:cNvPr>
          <p:cNvSpPr>
            <a:spLocks noGrp="1"/>
          </p:cNvSpPr>
          <p:nvPr>
            <p:ph type="title"/>
          </p:nvPr>
        </p:nvSpPr>
        <p:spPr/>
        <p:txBody>
          <a:bodyPr>
            <a:normAutofit fontScale="90000"/>
          </a:bodyPr>
          <a:lstStyle/>
          <a:p>
            <a:r>
              <a:rPr lang="en-US" dirty="0"/>
              <a:t>Worldwide the Move Away from the US Dollar Has Begun</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C09F4E3C-C392-067C-3A77-413FA493B6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6880" y="2310621"/>
            <a:ext cx="9678239" cy="3322608"/>
          </a:xfrm>
        </p:spPr>
      </p:pic>
    </p:spTree>
    <p:extLst>
      <p:ext uri="{BB962C8B-B14F-4D97-AF65-F5344CB8AC3E}">
        <p14:creationId xmlns:p14="http://schemas.microsoft.com/office/powerpoint/2010/main" val="177047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E3A8-A96F-E88E-F999-6DF40A76D895}"/>
              </a:ext>
            </a:extLst>
          </p:cNvPr>
          <p:cNvSpPr>
            <a:spLocks noGrp="1"/>
          </p:cNvSpPr>
          <p:nvPr>
            <p:ph type="title"/>
          </p:nvPr>
        </p:nvSpPr>
        <p:spPr/>
        <p:txBody>
          <a:bodyPr/>
          <a:lstStyle/>
          <a:p>
            <a:endParaRPr lang="en-US"/>
          </a:p>
        </p:txBody>
      </p:sp>
      <p:pic>
        <p:nvPicPr>
          <p:cNvPr id="5" name="Content Placeholder 4" descr="Text&#10;&#10;Description automatically generated with low confidence">
            <a:extLst>
              <a:ext uri="{FF2B5EF4-FFF2-40B4-BE49-F238E27FC236}">
                <a16:creationId xmlns:a16="http://schemas.microsoft.com/office/drawing/2014/main" id="{301BCF04-87B1-7747-2818-4E959CB757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609600"/>
            <a:ext cx="8056267" cy="5471343"/>
          </a:xfrm>
        </p:spPr>
      </p:pic>
    </p:spTree>
    <p:extLst>
      <p:ext uri="{BB962C8B-B14F-4D97-AF65-F5344CB8AC3E}">
        <p14:creationId xmlns:p14="http://schemas.microsoft.com/office/powerpoint/2010/main" val="142206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682FBA-79FA-4243-9AF1-906DD71B6F5D}"/>
              </a:ext>
            </a:extLst>
          </p:cNvPr>
          <p:cNvSpPr>
            <a:spLocks noGrp="1"/>
          </p:cNvSpPr>
          <p:nvPr>
            <p:ph type="title"/>
          </p:nvPr>
        </p:nvSpPr>
        <p:spPr>
          <a:xfrm>
            <a:off x="381000" y="1263317"/>
            <a:ext cx="5715000" cy="4331368"/>
          </a:xfrm>
        </p:spPr>
        <p:txBody>
          <a:bodyPr/>
          <a:lstStyle/>
          <a:p>
            <a:r>
              <a:rPr lang="en-US" dirty="0"/>
              <a:t>Module One:</a:t>
            </a:r>
            <a:br>
              <a:rPr lang="en-US" dirty="0"/>
            </a:br>
            <a:r>
              <a:rPr lang="en-US" dirty="0"/>
              <a:t>Predictable Outcomes</a:t>
            </a:r>
          </a:p>
        </p:txBody>
      </p:sp>
      <p:sp>
        <p:nvSpPr>
          <p:cNvPr id="8" name="Text Placeholder 7">
            <a:extLst>
              <a:ext uri="{FF2B5EF4-FFF2-40B4-BE49-F238E27FC236}">
                <a16:creationId xmlns:a16="http://schemas.microsoft.com/office/drawing/2014/main" id="{29BA970C-0E3E-4D35-B70B-4527C96733CD}"/>
              </a:ext>
            </a:extLst>
          </p:cNvPr>
          <p:cNvSpPr>
            <a:spLocks noGrp="1"/>
          </p:cNvSpPr>
          <p:nvPr>
            <p:ph type="body" sz="quarter" idx="10"/>
          </p:nvPr>
        </p:nvSpPr>
        <p:spPr>
          <a:xfrm>
            <a:off x="6858000" y="677863"/>
            <a:ext cx="4953000" cy="5502275"/>
          </a:xfrm>
        </p:spPr>
        <p:txBody>
          <a:bodyPr/>
          <a:lstStyle/>
          <a:p>
            <a:r>
              <a:rPr lang="en-US" dirty="0"/>
              <a:t>Module One – </a:t>
            </a:r>
            <a:br>
              <a:rPr lang="en-US" dirty="0"/>
            </a:br>
            <a:r>
              <a:rPr lang="en-US" dirty="0"/>
              <a:t>Topic One</a:t>
            </a:r>
          </a:p>
          <a:p>
            <a:pPr lvl="1"/>
            <a:r>
              <a:rPr lang="en-US" dirty="0"/>
              <a:t>What Is Money?</a:t>
            </a:r>
          </a:p>
          <a:p>
            <a:pPr lvl="1"/>
            <a:r>
              <a:rPr lang="en-US" dirty="0"/>
              <a:t>What is Currency?</a:t>
            </a:r>
          </a:p>
          <a:p>
            <a:pPr lvl="1"/>
            <a:r>
              <a:rPr lang="en-US" dirty="0"/>
              <a:t>What is the Difference?</a:t>
            </a:r>
          </a:p>
        </p:txBody>
      </p:sp>
    </p:spTree>
    <p:extLst>
      <p:ext uri="{BB962C8B-B14F-4D97-AF65-F5344CB8AC3E}">
        <p14:creationId xmlns:p14="http://schemas.microsoft.com/office/powerpoint/2010/main" val="37399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10D4-F95A-5C10-704E-05B80F3E132C}"/>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ADCE74CD-2F07-E256-7FC3-DDDDA0B41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676400"/>
            <a:ext cx="10927639" cy="2628968"/>
          </a:xfrm>
        </p:spPr>
      </p:pic>
    </p:spTree>
    <p:extLst>
      <p:ext uri="{BB962C8B-B14F-4D97-AF65-F5344CB8AC3E}">
        <p14:creationId xmlns:p14="http://schemas.microsoft.com/office/powerpoint/2010/main" val="42504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4246-B98E-3841-2A37-434595B40894}"/>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5A493ECD-658D-1B3D-30F5-CEDEC6432F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685800"/>
            <a:ext cx="7456816" cy="2648179"/>
          </a:xfrm>
        </p:spPr>
      </p:pic>
      <p:pic>
        <p:nvPicPr>
          <p:cNvPr id="7" name="Picture 6" descr="Text&#10;&#10;Description automatically generated">
            <a:extLst>
              <a:ext uri="{FF2B5EF4-FFF2-40B4-BE49-F238E27FC236}">
                <a16:creationId xmlns:a16="http://schemas.microsoft.com/office/drawing/2014/main" id="{5704A477-97AF-DF44-F5E6-9C2F8AE64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276600"/>
            <a:ext cx="6934801" cy="1352667"/>
          </a:xfrm>
          <a:prstGeom prst="rect">
            <a:avLst/>
          </a:prstGeom>
        </p:spPr>
      </p:pic>
    </p:spTree>
    <p:extLst>
      <p:ext uri="{BB962C8B-B14F-4D97-AF65-F5344CB8AC3E}">
        <p14:creationId xmlns:p14="http://schemas.microsoft.com/office/powerpoint/2010/main" val="1450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Jefferson</a:t>
            </a:r>
          </a:p>
        </p:txBody>
      </p:sp>
      <p:sp>
        <p:nvSpPr>
          <p:cNvPr id="3" name="Content Placeholder 2"/>
          <p:cNvSpPr>
            <a:spLocks noGrp="1"/>
          </p:cNvSpPr>
          <p:nvPr>
            <p:ph idx="1"/>
          </p:nvPr>
        </p:nvSpPr>
        <p:spPr/>
        <p:txBody>
          <a:bodyPr/>
          <a:lstStyle/>
          <a:p>
            <a:r>
              <a:rPr lang="en-US" dirty="0"/>
              <a:t>“If the American people ever allow private banks to control the issue of their currency, first by inflation, then by deflation, the banks and corporations that will grow up around them will deprive the people of all property until their children wake up homeless on the continent their Fathers conquered.”</a:t>
            </a:r>
          </a:p>
        </p:txBody>
      </p:sp>
    </p:spTree>
    <p:extLst>
      <p:ext uri="{BB962C8B-B14F-4D97-AF65-F5344CB8AC3E}">
        <p14:creationId xmlns:p14="http://schemas.microsoft.com/office/powerpoint/2010/main" val="53671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E731BC-9C00-4D0C-89C2-2D298D23F505}"/>
              </a:ext>
            </a:extLst>
          </p:cNvPr>
          <p:cNvSpPr>
            <a:spLocks noGrp="1"/>
          </p:cNvSpPr>
          <p:nvPr>
            <p:ph type="body" sz="quarter" idx="11"/>
          </p:nvPr>
        </p:nvSpPr>
        <p:spPr>
          <a:xfrm>
            <a:off x="381000" y="342900"/>
            <a:ext cx="9144000" cy="6115050"/>
          </a:xfrm>
        </p:spPr>
        <p:txBody>
          <a:bodyPr/>
          <a:lstStyle/>
          <a:p>
            <a:r>
              <a:rPr lang="en-US" dirty="0"/>
              <a:t>The remaining Modules will be presented in light of these economic conditions.</a:t>
            </a:r>
          </a:p>
        </p:txBody>
      </p:sp>
    </p:spTree>
    <p:extLst>
      <p:ext uri="{BB962C8B-B14F-4D97-AF65-F5344CB8AC3E}">
        <p14:creationId xmlns:p14="http://schemas.microsoft.com/office/powerpoint/2010/main" val="18381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263317"/>
            <a:ext cx="5715000" cy="4331368"/>
          </a:xfrm>
        </p:spPr>
        <p:txBody>
          <a:bodyPr>
            <a:normAutofit/>
          </a:bodyPr>
          <a:lstStyle/>
          <a:p>
            <a:r>
              <a:rPr lang="en-US" dirty="0"/>
              <a:t>Module Two: Social Security Collection Options</a:t>
            </a:r>
          </a:p>
        </p:txBody>
      </p:sp>
      <p:sp>
        <p:nvSpPr>
          <p:cNvPr id="2" name="Text Placeholder 1">
            <a:extLst>
              <a:ext uri="{FF2B5EF4-FFF2-40B4-BE49-F238E27FC236}">
                <a16:creationId xmlns:a16="http://schemas.microsoft.com/office/drawing/2014/main" id="{B91ECBA8-00D3-4FAE-A129-1888E0B03138}"/>
              </a:ext>
            </a:extLst>
          </p:cNvPr>
          <p:cNvSpPr>
            <a:spLocks noGrp="1"/>
          </p:cNvSpPr>
          <p:nvPr>
            <p:ph type="body" sz="quarter" idx="10"/>
          </p:nvPr>
        </p:nvSpPr>
        <p:spPr>
          <a:xfrm>
            <a:off x="6858000" y="677863"/>
            <a:ext cx="4953000" cy="5502275"/>
          </a:xfrm>
        </p:spPr>
        <p:txBody>
          <a:bodyPr>
            <a:normAutofit/>
          </a:bodyPr>
          <a:lstStyle/>
          <a:p>
            <a:r>
              <a:rPr lang="en-US" dirty="0"/>
              <a:t>How Social Security Works</a:t>
            </a:r>
          </a:p>
        </p:txBody>
      </p:sp>
    </p:spTree>
    <p:extLst>
      <p:ext uri="{BB962C8B-B14F-4D97-AF65-F5344CB8AC3E}">
        <p14:creationId xmlns:p14="http://schemas.microsoft.com/office/powerpoint/2010/main" val="9699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480F6F-B5DC-4832-B646-648DFE4C104F}"/>
              </a:ext>
            </a:extLst>
          </p:cNvPr>
          <p:cNvSpPr>
            <a:spLocks noGrp="1"/>
          </p:cNvSpPr>
          <p:nvPr>
            <p:ph type="body" sz="quarter" idx="11"/>
          </p:nvPr>
        </p:nvSpPr>
        <p:spPr/>
        <p:txBody>
          <a:bodyPr/>
          <a:lstStyle/>
          <a:p>
            <a:r>
              <a:rPr lang="en-US" dirty="0"/>
              <a:t>Let’s begin with some definitions.</a:t>
            </a:r>
          </a:p>
        </p:txBody>
      </p:sp>
    </p:spTree>
    <p:extLst>
      <p:ext uri="{BB962C8B-B14F-4D97-AF65-F5344CB8AC3E}">
        <p14:creationId xmlns:p14="http://schemas.microsoft.com/office/powerpoint/2010/main" val="297747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Social Security </a:t>
            </a:r>
            <a:br>
              <a:rPr lang="en-US" dirty="0"/>
            </a:br>
            <a:r>
              <a:rPr lang="en-US" dirty="0"/>
              <a:t>Normal Retirement Age</a:t>
            </a:r>
          </a:p>
        </p:txBody>
      </p:sp>
      <p:graphicFrame>
        <p:nvGraphicFramePr>
          <p:cNvPr id="4" name="Content Placeholder 3"/>
          <p:cNvGraphicFramePr>
            <a:graphicFrameLocks noGrp="1"/>
          </p:cNvGraphicFramePr>
          <p:nvPr>
            <p:ph idx="4294967295"/>
          </p:nvPr>
        </p:nvGraphicFramePr>
        <p:xfrm>
          <a:off x="2164080" y="1981200"/>
          <a:ext cx="7863840" cy="4297680"/>
        </p:xfrm>
        <a:graphic>
          <a:graphicData uri="http://schemas.openxmlformats.org/drawingml/2006/table">
            <a:tbl>
              <a:tblPr firstRow="1" bandRow="1">
                <a:tableStyleId>{68D230F3-CF80-4859-8CE7-A43EE81993B5}</a:tableStyleId>
              </a:tblPr>
              <a:tblGrid>
                <a:gridCol w="3139507">
                  <a:extLst>
                    <a:ext uri="{9D8B030D-6E8A-4147-A177-3AD203B41FA5}">
                      <a16:colId xmlns:a16="http://schemas.microsoft.com/office/drawing/2014/main" val="20000"/>
                    </a:ext>
                  </a:extLst>
                </a:gridCol>
                <a:gridCol w="4724333">
                  <a:extLst>
                    <a:ext uri="{9D8B030D-6E8A-4147-A177-3AD203B41FA5}">
                      <a16:colId xmlns:a16="http://schemas.microsoft.com/office/drawing/2014/main" val="20001"/>
                    </a:ext>
                  </a:extLst>
                </a:gridCol>
              </a:tblGrid>
              <a:tr h="537210">
                <a:tc>
                  <a:txBody>
                    <a:bodyPr/>
                    <a:lstStyle/>
                    <a:p>
                      <a:pPr algn="ctr"/>
                      <a:r>
                        <a:rPr lang="en-US" sz="2400" dirty="0"/>
                        <a:t>Birth Year</a:t>
                      </a:r>
                    </a:p>
                  </a:txBody>
                  <a:tcPr anchor="ctr"/>
                </a:tc>
                <a:tc>
                  <a:txBody>
                    <a:bodyPr/>
                    <a:lstStyle/>
                    <a:p>
                      <a:pPr algn="ctr"/>
                      <a:r>
                        <a:rPr lang="en-US" sz="2400" dirty="0"/>
                        <a:t>Normal</a:t>
                      </a:r>
                      <a:r>
                        <a:rPr lang="en-US" sz="2400" baseline="0" dirty="0"/>
                        <a:t> Retirement Age</a:t>
                      </a:r>
                    </a:p>
                  </a:txBody>
                  <a:tcPr anchor="ctr"/>
                </a:tc>
                <a:extLst>
                  <a:ext uri="{0D108BD9-81ED-4DB2-BD59-A6C34878D82A}">
                    <a16:rowId xmlns:a16="http://schemas.microsoft.com/office/drawing/2014/main" val="10000"/>
                  </a:ext>
                </a:extLst>
              </a:tr>
              <a:tr h="537210">
                <a:tc>
                  <a:txBody>
                    <a:bodyPr/>
                    <a:lstStyle/>
                    <a:p>
                      <a:pPr algn="ctr"/>
                      <a:r>
                        <a:rPr lang="en-US" sz="2400" dirty="0"/>
                        <a:t>1943-1954</a:t>
                      </a:r>
                    </a:p>
                  </a:txBody>
                  <a:tcPr anchor="ctr"/>
                </a:tc>
                <a:tc>
                  <a:txBody>
                    <a:bodyPr/>
                    <a:lstStyle/>
                    <a:p>
                      <a:pPr algn="ctr"/>
                      <a:r>
                        <a:rPr lang="en-US" sz="2400" dirty="0"/>
                        <a:t>66</a:t>
                      </a:r>
                    </a:p>
                  </a:txBody>
                  <a:tcPr anchor="ctr"/>
                </a:tc>
                <a:extLst>
                  <a:ext uri="{0D108BD9-81ED-4DB2-BD59-A6C34878D82A}">
                    <a16:rowId xmlns:a16="http://schemas.microsoft.com/office/drawing/2014/main" val="10001"/>
                  </a:ext>
                </a:extLst>
              </a:tr>
              <a:tr h="537210">
                <a:tc>
                  <a:txBody>
                    <a:bodyPr/>
                    <a:lstStyle/>
                    <a:p>
                      <a:pPr algn="ctr"/>
                      <a:r>
                        <a:rPr lang="en-US" sz="2400" dirty="0"/>
                        <a:t>1955</a:t>
                      </a:r>
                    </a:p>
                  </a:txBody>
                  <a:tcPr anchor="ctr"/>
                </a:tc>
                <a:tc>
                  <a:txBody>
                    <a:bodyPr/>
                    <a:lstStyle/>
                    <a:p>
                      <a:pPr algn="ctr"/>
                      <a:r>
                        <a:rPr lang="en-US" sz="2400" dirty="0"/>
                        <a:t>66 and 2 months</a:t>
                      </a:r>
                    </a:p>
                  </a:txBody>
                  <a:tcPr anchor="ctr"/>
                </a:tc>
                <a:extLst>
                  <a:ext uri="{0D108BD9-81ED-4DB2-BD59-A6C34878D82A}">
                    <a16:rowId xmlns:a16="http://schemas.microsoft.com/office/drawing/2014/main" val="10002"/>
                  </a:ext>
                </a:extLst>
              </a:tr>
              <a:tr h="537210">
                <a:tc>
                  <a:txBody>
                    <a:bodyPr/>
                    <a:lstStyle/>
                    <a:p>
                      <a:pPr algn="ctr"/>
                      <a:r>
                        <a:rPr lang="en-US" sz="2400" dirty="0"/>
                        <a:t>1956</a:t>
                      </a:r>
                    </a:p>
                  </a:txBody>
                  <a:tcPr anchor="ctr"/>
                </a:tc>
                <a:tc>
                  <a:txBody>
                    <a:bodyPr/>
                    <a:lstStyle/>
                    <a:p>
                      <a:pPr algn="ctr"/>
                      <a:r>
                        <a:rPr lang="en-US" sz="2400" dirty="0"/>
                        <a:t>66 and 4 months</a:t>
                      </a:r>
                    </a:p>
                  </a:txBody>
                  <a:tcPr anchor="ctr"/>
                </a:tc>
                <a:extLst>
                  <a:ext uri="{0D108BD9-81ED-4DB2-BD59-A6C34878D82A}">
                    <a16:rowId xmlns:a16="http://schemas.microsoft.com/office/drawing/2014/main" val="10003"/>
                  </a:ext>
                </a:extLst>
              </a:tr>
              <a:tr h="537210">
                <a:tc>
                  <a:txBody>
                    <a:bodyPr/>
                    <a:lstStyle/>
                    <a:p>
                      <a:pPr algn="ctr"/>
                      <a:r>
                        <a:rPr lang="en-US" sz="2400" dirty="0"/>
                        <a:t>1957</a:t>
                      </a:r>
                    </a:p>
                  </a:txBody>
                  <a:tcPr anchor="ctr"/>
                </a:tc>
                <a:tc>
                  <a:txBody>
                    <a:bodyPr/>
                    <a:lstStyle/>
                    <a:p>
                      <a:pPr algn="ctr"/>
                      <a:r>
                        <a:rPr lang="en-US" sz="2400" dirty="0"/>
                        <a:t>66 and 6 months</a:t>
                      </a:r>
                    </a:p>
                  </a:txBody>
                  <a:tcPr anchor="ctr"/>
                </a:tc>
                <a:extLst>
                  <a:ext uri="{0D108BD9-81ED-4DB2-BD59-A6C34878D82A}">
                    <a16:rowId xmlns:a16="http://schemas.microsoft.com/office/drawing/2014/main" val="10004"/>
                  </a:ext>
                </a:extLst>
              </a:tr>
              <a:tr h="537210">
                <a:tc>
                  <a:txBody>
                    <a:bodyPr/>
                    <a:lstStyle/>
                    <a:p>
                      <a:pPr algn="ctr"/>
                      <a:r>
                        <a:rPr lang="en-US" sz="2400" dirty="0"/>
                        <a:t>1958</a:t>
                      </a:r>
                    </a:p>
                  </a:txBody>
                  <a:tcPr anchor="ctr"/>
                </a:tc>
                <a:tc>
                  <a:txBody>
                    <a:bodyPr/>
                    <a:lstStyle/>
                    <a:p>
                      <a:pPr algn="ctr"/>
                      <a:r>
                        <a:rPr lang="en-US" sz="2400" dirty="0"/>
                        <a:t>66 and 8</a:t>
                      </a:r>
                      <a:r>
                        <a:rPr lang="en-US" sz="2400" baseline="0" dirty="0"/>
                        <a:t> months</a:t>
                      </a:r>
                      <a:endParaRPr lang="en-US" sz="2400" dirty="0"/>
                    </a:p>
                  </a:txBody>
                  <a:tcPr anchor="ctr"/>
                </a:tc>
                <a:extLst>
                  <a:ext uri="{0D108BD9-81ED-4DB2-BD59-A6C34878D82A}">
                    <a16:rowId xmlns:a16="http://schemas.microsoft.com/office/drawing/2014/main" val="10005"/>
                  </a:ext>
                </a:extLst>
              </a:tr>
              <a:tr h="537210">
                <a:tc>
                  <a:txBody>
                    <a:bodyPr/>
                    <a:lstStyle/>
                    <a:p>
                      <a:pPr algn="ctr"/>
                      <a:r>
                        <a:rPr lang="en-US" sz="2400" dirty="0"/>
                        <a:t>1959</a:t>
                      </a:r>
                    </a:p>
                  </a:txBody>
                  <a:tcPr anchor="ctr"/>
                </a:tc>
                <a:tc>
                  <a:txBody>
                    <a:bodyPr/>
                    <a:lstStyle/>
                    <a:p>
                      <a:pPr algn="ctr"/>
                      <a:r>
                        <a:rPr lang="en-US" sz="2400" dirty="0"/>
                        <a:t>66 and 10 months</a:t>
                      </a:r>
                    </a:p>
                  </a:txBody>
                  <a:tcPr anchor="ctr"/>
                </a:tc>
                <a:extLst>
                  <a:ext uri="{0D108BD9-81ED-4DB2-BD59-A6C34878D82A}">
                    <a16:rowId xmlns:a16="http://schemas.microsoft.com/office/drawing/2014/main" val="10006"/>
                  </a:ext>
                </a:extLst>
              </a:tr>
              <a:tr h="537210">
                <a:tc>
                  <a:txBody>
                    <a:bodyPr/>
                    <a:lstStyle/>
                    <a:p>
                      <a:pPr algn="ctr"/>
                      <a:r>
                        <a:rPr lang="en-US" sz="2400" dirty="0"/>
                        <a:t>1960 &amp; later</a:t>
                      </a:r>
                    </a:p>
                  </a:txBody>
                  <a:tcPr anchor="ctr"/>
                </a:tc>
                <a:tc>
                  <a:txBody>
                    <a:bodyPr/>
                    <a:lstStyle/>
                    <a:p>
                      <a:pPr algn="ctr"/>
                      <a:r>
                        <a:rPr lang="en-US" sz="2400" dirty="0"/>
                        <a:t>67</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5286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1430000" cy="1387475"/>
          </a:xfrm>
        </p:spPr>
        <p:txBody>
          <a:bodyPr>
            <a:normAutofit/>
          </a:bodyPr>
          <a:lstStyle/>
          <a:p>
            <a:pPr algn="ctr"/>
            <a:r>
              <a:rPr lang="en-US" sz="3800" dirty="0"/>
              <a:t>Drawing Social Security Earlier</a:t>
            </a:r>
            <a:br>
              <a:rPr lang="en-US" sz="3800" dirty="0"/>
            </a:br>
            <a:r>
              <a:rPr lang="en-US" sz="3800" dirty="0"/>
              <a:t>Than Your Normal Retirement Age</a:t>
            </a:r>
          </a:p>
        </p:txBody>
      </p:sp>
      <p:graphicFrame>
        <p:nvGraphicFramePr>
          <p:cNvPr id="4" name="Content Placeholder 3"/>
          <p:cNvGraphicFramePr>
            <a:graphicFrameLocks noGrp="1"/>
          </p:cNvGraphicFramePr>
          <p:nvPr>
            <p:ph idx="4294967295"/>
          </p:nvPr>
        </p:nvGraphicFramePr>
        <p:xfrm>
          <a:off x="2164080" y="1981200"/>
          <a:ext cx="7863840" cy="4297680"/>
        </p:xfrm>
        <a:graphic>
          <a:graphicData uri="http://schemas.openxmlformats.org/drawingml/2006/table">
            <a:tbl>
              <a:tblPr firstRow="1" bandRow="1">
                <a:tableStyleId>{68D230F3-CF80-4859-8CE7-A43EE81993B5}</a:tableStyleId>
              </a:tblPr>
              <a:tblGrid>
                <a:gridCol w="4306457">
                  <a:extLst>
                    <a:ext uri="{9D8B030D-6E8A-4147-A177-3AD203B41FA5}">
                      <a16:colId xmlns:a16="http://schemas.microsoft.com/office/drawing/2014/main" val="20000"/>
                    </a:ext>
                  </a:extLst>
                </a:gridCol>
                <a:gridCol w="3557383">
                  <a:extLst>
                    <a:ext uri="{9D8B030D-6E8A-4147-A177-3AD203B41FA5}">
                      <a16:colId xmlns:a16="http://schemas.microsoft.com/office/drawing/2014/main" val="20001"/>
                    </a:ext>
                  </a:extLst>
                </a:gridCol>
              </a:tblGrid>
              <a:tr h="537210">
                <a:tc>
                  <a:txBody>
                    <a:bodyPr/>
                    <a:lstStyle/>
                    <a:p>
                      <a:pPr algn="ctr"/>
                      <a:r>
                        <a:rPr lang="en-US" sz="2400" dirty="0"/>
                        <a:t>Normal Retirement Age</a:t>
                      </a:r>
                    </a:p>
                  </a:txBody>
                  <a:tcPr anchor="ctr"/>
                </a:tc>
                <a:tc>
                  <a:txBody>
                    <a:bodyPr/>
                    <a:lstStyle/>
                    <a:p>
                      <a:pPr algn="ctr"/>
                      <a:r>
                        <a:rPr lang="en-US" sz="2400" dirty="0"/>
                        <a:t>Discount</a:t>
                      </a:r>
                      <a:r>
                        <a:rPr lang="en-US" sz="2400" baseline="0" dirty="0"/>
                        <a:t> at 62</a:t>
                      </a:r>
                    </a:p>
                  </a:txBody>
                  <a:tcPr anchor="ctr"/>
                </a:tc>
                <a:extLst>
                  <a:ext uri="{0D108BD9-81ED-4DB2-BD59-A6C34878D82A}">
                    <a16:rowId xmlns:a16="http://schemas.microsoft.com/office/drawing/2014/main" val="10000"/>
                  </a:ext>
                </a:extLst>
              </a:tr>
              <a:tr h="537210">
                <a:tc>
                  <a:txBody>
                    <a:bodyPr/>
                    <a:lstStyle/>
                    <a:p>
                      <a:pPr algn="ctr"/>
                      <a:r>
                        <a:rPr lang="en-US" sz="2400" dirty="0"/>
                        <a:t>66</a:t>
                      </a:r>
                    </a:p>
                  </a:txBody>
                  <a:tcPr anchor="ctr"/>
                </a:tc>
                <a:tc>
                  <a:txBody>
                    <a:bodyPr/>
                    <a:lstStyle/>
                    <a:p>
                      <a:pPr algn="ctr"/>
                      <a:r>
                        <a:rPr lang="en-US" sz="2400" dirty="0"/>
                        <a:t>25%</a:t>
                      </a:r>
                    </a:p>
                  </a:txBody>
                  <a:tcPr anchor="ctr"/>
                </a:tc>
                <a:extLst>
                  <a:ext uri="{0D108BD9-81ED-4DB2-BD59-A6C34878D82A}">
                    <a16:rowId xmlns:a16="http://schemas.microsoft.com/office/drawing/2014/main" val="10001"/>
                  </a:ext>
                </a:extLst>
              </a:tr>
              <a:tr h="537210">
                <a:tc>
                  <a:txBody>
                    <a:bodyPr/>
                    <a:lstStyle/>
                    <a:p>
                      <a:pPr algn="ctr"/>
                      <a:r>
                        <a:rPr lang="en-US" sz="2400" dirty="0"/>
                        <a:t>66</a:t>
                      </a:r>
                      <a:r>
                        <a:rPr lang="en-US" sz="2400" baseline="0" dirty="0"/>
                        <a:t> and 2 months</a:t>
                      </a:r>
                      <a:endParaRPr lang="en-US" sz="2400" dirty="0"/>
                    </a:p>
                  </a:txBody>
                  <a:tcPr anchor="ctr"/>
                </a:tc>
                <a:tc>
                  <a:txBody>
                    <a:bodyPr/>
                    <a:lstStyle/>
                    <a:p>
                      <a:pPr algn="ctr"/>
                      <a:r>
                        <a:rPr lang="en-US" sz="2400" dirty="0"/>
                        <a:t>25.83%</a:t>
                      </a:r>
                    </a:p>
                  </a:txBody>
                  <a:tcPr anchor="ctr"/>
                </a:tc>
                <a:extLst>
                  <a:ext uri="{0D108BD9-81ED-4DB2-BD59-A6C34878D82A}">
                    <a16:rowId xmlns:a16="http://schemas.microsoft.com/office/drawing/2014/main" val="10002"/>
                  </a:ext>
                </a:extLst>
              </a:tr>
              <a:tr h="537210">
                <a:tc>
                  <a:txBody>
                    <a:bodyPr/>
                    <a:lstStyle/>
                    <a:p>
                      <a:pPr algn="ctr"/>
                      <a:r>
                        <a:rPr lang="en-US" sz="2400" dirty="0"/>
                        <a:t>66 and 4 months</a:t>
                      </a:r>
                    </a:p>
                  </a:txBody>
                  <a:tcPr anchor="ctr"/>
                </a:tc>
                <a:tc>
                  <a:txBody>
                    <a:bodyPr/>
                    <a:lstStyle/>
                    <a:p>
                      <a:pPr algn="ctr"/>
                      <a:r>
                        <a:rPr lang="en-US" sz="2400" dirty="0"/>
                        <a:t>26.67%</a:t>
                      </a:r>
                    </a:p>
                  </a:txBody>
                  <a:tcPr anchor="ctr"/>
                </a:tc>
                <a:extLst>
                  <a:ext uri="{0D108BD9-81ED-4DB2-BD59-A6C34878D82A}">
                    <a16:rowId xmlns:a16="http://schemas.microsoft.com/office/drawing/2014/main" val="10003"/>
                  </a:ext>
                </a:extLst>
              </a:tr>
              <a:tr h="537210">
                <a:tc>
                  <a:txBody>
                    <a:bodyPr/>
                    <a:lstStyle/>
                    <a:p>
                      <a:pPr algn="ctr"/>
                      <a:r>
                        <a:rPr lang="en-US" sz="2400" dirty="0"/>
                        <a:t>66 and 6 months</a:t>
                      </a:r>
                    </a:p>
                  </a:txBody>
                  <a:tcPr anchor="ctr"/>
                </a:tc>
                <a:tc>
                  <a:txBody>
                    <a:bodyPr/>
                    <a:lstStyle/>
                    <a:p>
                      <a:pPr algn="ctr"/>
                      <a:r>
                        <a:rPr lang="en-US" sz="2400" dirty="0"/>
                        <a:t>27.50%</a:t>
                      </a:r>
                    </a:p>
                  </a:txBody>
                  <a:tcPr anchor="ctr"/>
                </a:tc>
                <a:extLst>
                  <a:ext uri="{0D108BD9-81ED-4DB2-BD59-A6C34878D82A}">
                    <a16:rowId xmlns:a16="http://schemas.microsoft.com/office/drawing/2014/main" val="10004"/>
                  </a:ext>
                </a:extLst>
              </a:tr>
              <a:tr h="537210">
                <a:tc>
                  <a:txBody>
                    <a:bodyPr/>
                    <a:lstStyle/>
                    <a:p>
                      <a:pPr algn="ctr"/>
                      <a:r>
                        <a:rPr lang="en-US" sz="2400" dirty="0"/>
                        <a:t>66 and 8 months</a:t>
                      </a:r>
                    </a:p>
                  </a:txBody>
                  <a:tcPr anchor="ctr"/>
                </a:tc>
                <a:tc>
                  <a:txBody>
                    <a:bodyPr/>
                    <a:lstStyle/>
                    <a:p>
                      <a:pPr algn="ctr"/>
                      <a:r>
                        <a:rPr lang="en-US" sz="2400" dirty="0"/>
                        <a:t>28.33%</a:t>
                      </a:r>
                    </a:p>
                  </a:txBody>
                  <a:tcPr anchor="ctr"/>
                </a:tc>
                <a:extLst>
                  <a:ext uri="{0D108BD9-81ED-4DB2-BD59-A6C34878D82A}">
                    <a16:rowId xmlns:a16="http://schemas.microsoft.com/office/drawing/2014/main" val="10005"/>
                  </a:ext>
                </a:extLst>
              </a:tr>
              <a:tr h="537210">
                <a:tc>
                  <a:txBody>
                    <a:bodyPr/>
                    <a:lstStyle/>
                    <a:p>
                      <a:pPr algn="ctr"/>
                      <a:r>
                        <a:rPr lang="en-US" sz="2400" dirty="0"/>
                        <a:t>66 and 10 months</a:t>
                      </a:r>
                    </a:p>
                  </a:txBody>
                  <a:tcPr anchor="ctr"/>
                </a:tc>
                <a:tc>
                  <a:txBody>
                    <a:bodyPr/>
                    <a:lstStyle/>
                    <a:p>
                      <a:pPr algn="ctr"/>
                      <a:r>
                        <a:rPr lang="en-US" sz="2400" dirty="0"/>
                        <a:t>29.17%</a:t>
                      </a:r>
                    </a:p>
                  </a:txBody>
                  <a:tcPr anchor="ctr"/>
                </a:tc>
                <a:extLst>
                  <a:ext uri="{0D108BD9-81ED-4DB2-BD59-A6C34878D82A}">
                    <a16:rowId xmlns:a16="http://schemas.microsoft.com/office/drawing/2014/main" val="10006"/>
                  </a:ext>
                </a:extLst>
              </a:tr>
              <a:tr h="537210">
                <a:tc>
                  <a:txBody>
                    <a:bodyPr/>
                    <a:lstStyle/>
                    <a:p>
                      <a:pPr algn="ctr"/>
                      <a:r>
                        <a:rPr lang="en-US" sz="2400" dirty="0"/>
                        <a:t>67</a:t>
                      </a:r>
                    </a:p>
                  </a:txBody>
                  <a:tcPr anchor="ctr"/>
                </a:tc>
                <a:tc>
                  <a:txBody>
                    <a:bodyPr/>
                    <a:lstStyle/>
                    <a:p>
                      <a:pPr algn="ctr"/>
                      <a:r>
                        <a:rPr lang="en-US" sz="2400" dirty="0"/>
                        <a:t>30%</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8554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F42333-13A6-4006-95F0-A8B633DE1445}"/>
              </a:ext>
            </a:extLst>
          </p:cNvPr>
          <p:cNvSpPr>
            <a:spLocks noGrp="1"/>
          </p:cNvSpPr>
          <p:nvPr>
            <p:ph type="body" sz="quarter" idx="11"/>
          </p:nvPr>
        </p:nvSpPr>
        <p:spPr/>
        <p:txBody>
          <a:bodyPr/>
          <a:lstStyle/>
          <a:p>
            <a:r>
              <a:rPr lang="en-US" dirty="0"/>
              <a:t>If you elect to defer collecting Social Security benefits after you have reached your normal retirement age, your retirement benefits will increase by .67% per month or 8% per year.</a:t>
            </a:r>
          </a:p>
        </p:txBody>
      </p:sp>
    </p:spTree>
    <p:extLst>
      <p:ext uri="{BB962C8B-B14F-4D97-AF65-F5344CB8AC3E}">
        <p14:creationId xmlns:p14="http://schemas.microsoft.com/office/powerpoint/2010/main" val="316669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8549EA-3DF7-44CC-9316-682CFBD639CB}"/>
              </a:ext>
            </a:extLst>
          </p:cNvPr>
          <p:cNvSpPr>
            <a:spLocks noGrp="1"/>
          </p:cNvSpPr>
          <p:nvPr>
            <p:ph type="body" sz="quarter" idx="11"/>
          </p:nvPr>
        </p:nvSpPr>
        <p:spPr/>
        <p:txBody>
          <a:bodyPr/>
          <a:lstStyle/>
          <a:p>
            <a:pPr lvl="3"/>
            <a:r>
              <a:rPr lang="en-US" sz="4000" dirty="0"/>
              <a:t>This increase is simple interest only.</a:t>
            </a:r>
          </a:p>
          <a:p>
            <a:r>
              <a:rPr lang="en-US" dirty="0"/>
              <a:t>For example, if your normal retirement age is 66, your age 70 benefit will be 132% of your age 66 benefit.</a:t>
            </a:r>
          </a:p>
          <a:p>
            <a:r>
              <a:rPr lang="en-US" dirty="0"/>
              <a:t>Delayed benefit credits from Social Security are only available through age 70.</a:t>
            </a:r>
          </a:p>
        </p:txBody>
      </p:sp>
    </p:spTree>
    <p:extLst>
      <p:ext uri="{BB962C8B-B14F-4D97-AF65-F5344CB8AC3E}">
        <p14:creationId xmlns:p14="http://schemas.microsoft.com/office/powerpoint/2010/main" val="61136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RA Transformation Seminar v06">
  <a:themeElements>
    <a:clrScheme name="PLA Service 2019.01.12">
      <a:dk1>
        <a:srgbClr val="3F3F3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IRA Transformation Seminar v06</Template>
  <TotalTime>37409</TotalTime>
  <Words>10228</Words>
  <Application>Microsoft Office PowerPoint</Application>
  <PresentationFormat>Widescreen</PresentationFormat>
  <Paragraphs>1050</Paragraphs>
  <Slides>303</Slides>
  <Notes>43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303</vt:i4>
      </vt:variant>
    </vt:vector>
  </HeadingPairs>
  <TitlesOfParts>
    <vt:vector size="313" baseType="lpstr">
      <vt:lpstr>Albertus</vt:lpstr>
      <vt:lpstr>Albertus Extra Bold</vt:lpstr>
      <vt:lpstr>Arial</vt:lpstr>
      <vt:lpstr>Calibri</vt:lpstr>
      <vt:lpstr>Century Schoolbook</vt:lpstr>
      <vt:lpstr>Tahoma</vt:lpstr>
      <vt:lpstr>Times New Roman</vt:lpstr>
      <vt:lpstr>Wingdings</vt:lpstr>
      <vt:lpstr>IRA Transformation Seminar v06</vt:lpstr>
      <vt:lpstr>Acrobat Document</vt:lpstr>
      <vt:lpstr>New Retirement Rules 2022</vt:lpstr>
      <vt:lpstr>Agenda</vt:lpstr>
      <vt:lpstr>You'll Receive These Free Reports:</vt:lpstr>
      <vt:lpstr>PowerPoint Presentation</vt:lpstr>
      <vt:lpstr>PowerPoint Presentation</vt:lpstr>
      <vt:lpstr>Two Important Lessons  I’ve Learned:  Lesson One: No One Cares As Much About Your Money As You Do</vt:lpstr>
      <vt:lpstr>Lesson Two:</vt:lpstr>
      <vt:lpstr>My Motivation in the “New Retirement Rules” Class:  Give you information and a perspective you may not have to help you inspect what you expect in your financial situation.</vt:lpstr>
      <vt:lpstr>Module One: Predictable Outcomes</vt:lpstr>
      <vt:lpstr>Definitions</vt:lpstr>
      <vt:lpstr>Let’s Go Back in Time to 1913</vt:lpstr>
      <vt:lpstr>Let’s Go Back in Time to 1913</vt:lpstr>
      <vt:lpstr>Let’s Go Back in Time to 1913</vt:lpstr>
      <vt:lpstr>Let’s Go Back in Time to 1913</vt:lpstr>
      <vt:lpstr>Let’s Go Back in Time to 1913</vt:lpstr>
      <vt:lpstr>Example</vt:lpstr>
      <vt:lpstr>Example</vt:lpstr>
      <vt:lpstr>Example</vt:lpstr>
      <vt:lpstr>Example</vt:lpstr>
      <vt:lpstr>Essential Concept Vital to Retirement Planning in Today’s Environment</vt:lpstr>
      <vt:lpstr>The Current Monetary Policy</vt:lpstr>
      <vt:lpstr>An Important Anniversary</vt:lpstr>
      <vt:lpstr>An Important Anniversary – Nixon 8-15-1971</vt:lpstr>
      <vt:lpstr>An Important Anniversary – Nixon 8-15-1971</vt:lpstr>
      <vt:lpstr>An Important Anniversary</vt:lpstr>
      <vt:lpstr>The Current Monetary Policy</vt:lpstr>
      <vt:lpstr>Current Bank Reserve Requirements</vt:lpstr>
      <vt:lpstr>PowerPoint Presentation</vt:lpstr>
      <vt:lpstr>Fed Funds Rate</vt:lpstr>
      <vt:lpstr>The Current Monetary Policy</vt:lpstr>
      <vt:lpstr>The Current Monetary Policy</vt:lpstr>
      <vt:lpstr>Inflation</vt:lpstr>
      <vt:lpstr>Deflation</vt:lpstr>
      <vt:lpstr>Debt Levels</vt:lpstr>
      <vt:lpstr>Debt Levels</vt:lpstr>
      <vt:lpstr>Why Excessive Debt Leads to Deflation Example</vt:lpstr>
      <vt:lpstr>Why Excessive Debt Leads to Deflation Example</vt:lpstr>
      <vt:lpstr>Why Excessive Debt Leads to Deflation Example</vt:lpstr>
      <vt:lpstr>Debt Levels</vt:lpstr>
      <vt:lpstr>Thomas Jefferson Warned Us</vt:lpstr>
      <vt:lpstr>Debt Levels Dictate Deflation Will Come</vt:lpstr>
      <vt:lpstr>Debt Levels Dictate Deflation Will Come</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Federal Reserve Has Three Choices – All Poor</vt:lpstr>
      <vt:lpstr>The Currency-Money Cycle</vt:lpstr>
      <vt:lpstr>Debt Excesses</vt:lpstr>
      <vt:lpstr>Historical Examples of Inflation and Deflation</vt:lpstr>
      <vt:lpstr>The Roman Empire</vt:lpstr>
      <vt:lpstr>The Roman Empire</vt:lpstr>
      <vt:lpstr>The Roman Empire</vt:lpstr>
      <vt:lpstr>The Roman Empire</vt:lpstr>
      <vt:lpstr>France Under John Law</vt:lpstr>
      <vt:lpstr>France Under John Law</vt:lpstr>
      <vt:lpstr>France Under John Law</vt:lpstr>
      <vt:lpstr>France Under John Law</vt:lpstr>
      <vt:lpstr>France Under John Law</vt:lpstr>
      <vt:lpstr>France Under John Law</vt:lpstr>
      <vt:lpstr>France Under John Law</vt:lpstr>
      <vt:lpstr>France Under John Law</vt:lpstr>
      <vt:lpstr>France Under John Law</vt:lpstr>
      <vt:lpstr>France Under John Law</vt:lpstr>
      <vt:lpstr>Remember The Currency-Money Cycle?</vt:lpstr>
      <vt:lpstr>Colonial America</vt:lpstr>
      <vt:lpstr>Colonial America</vt:lpstr>
      <vt:lpstr>Colonial America</vt:lpstr>
      <vt:lpstr>Colonial America</vt:lpstr>
      <vt:lpstr>Colonial America</vt:lpstr>
      <vt:lpstr>Remember The Currency-Money Cycle?</vt:lpstr>
      <vt:lpstr>Weimar Germany</vt:lpstr>
      <vt:lpstr>Weimar Germany</vt:lpstr>
      <vt:lpstr>Weimar Germany</vt:lpstr>
      <vt:lpstr>Weimar Germany</vt:lpstr>
      <vt:lpstr>Weimar Germany</vt:lpstr>
      <vt:lpstr>Weimar Germany</vt:lpstr>
      <vt:lpstr>Weimar Germany</vt:lpstr>
      <vt:lpstr>Weimar Germany</vt:lpstr>
      <vt:lpstr>Weimar Germany</vt:lpstr>
      <vt:lpstr>Remember The Currency-Money Cycle?</vt:lpstr>
      <vt:lpstr>Worldwide the Move Away from the US Dollar Has Begun</vt:lpstr>
      <vt:lpstr>PowerPoint Presentation</vt:lpstr>
      <vt:lpstr>PowerPoint Presentation</vt:lpstr>
      <vt:lpstr>PowerPoint Presentation</vt:lpstr>
      <vt:lpstr>Thomas Jefferson</vt:lpstr>
      <vt:lpstr>PowerPoint Presentation</vt:lpstr>
      <vt:lpstr>Module Two: Social Security Collection Options</vt:lpstr>
      <vt:lpstr>PowerPoint Presentation</vt:lpstr>
      <vt:lpstr>Social Security  Normal Retirement Age</vt:lpstr>
      <vt:lpstr>Drawing Social Security Earlier Than Your Normal Retirement Age</vt:lpstr>
      <vt:lpstr>PowerPoint Presentation</vt:lpstr>
      <vt:lpstr>PowerPoint Presentation</vt:lpstr>
      <vt:lpstr>Social Security: The New Rules and the Fading Opportunity</vt:lpstr>
      <vt:lpstr>PowerPoint Presentation</vt:lpstr>
      <vt:lpstr>PowerPoint Presentation</vt:lpstr>
      <vt:lpstr>PowerPoint Presentation</vt:lpstr>
      <vt:lpstr>PowerPoint Presentation</vt:lpstr>
      <vt:lpstr>Social Security  Collection Case Studies</vt:lpstr>
      <vt:lpstr>Important Note</vt:lpstr>
      <vt:lpstr>Case Study Number One:</vt:lpstr>
      <vt:lpstr>PowerPoint Presentation</vt:lpstr>
      <vt:lpstr>PowerPoint Presentation</vt:lpstr>
      <vt:lpstr>PowerPoint Presentation</vt:lpstr>
      <vt:lpstr>Case Study Number Two:</vt:lpstr>
      <vt:lpstr>PowerPoint Presentation</vt:lpstr>
      <vt:lpstr>PowerPoint Presentation</vt:lpstr>
      <vt:lpstr>Let’s compare outcomes.</vt:lpstr>
      <vt:lpstr>Let’s compare outcomes.</vt:lpstr>
      <vt:lpstr>Summary (Non-Inflation Adjusted Dollars)</vt:lpstr>
      <vt:lpstr>Case Study Number Three:</vt:lpstr>
      <vt:lpstr>PowerPoint Presentation</vt:lpstr>
      <vt:lpstr>PowerPoint Presentation</vt:lpstr>
      <vt:lpstr>Let’s calculate Bob and Molly’s “Break Even Point”</vt:lpstr>
      <vt:lpstr>Survivor Benefit</vt:lpstr>
      <vt:lpstr>Social Security: Taxation of Benefits</vt:lpstr>
      <vt:lpstr>PowerPoint Presentation</vt:lpstr>
      <vt:lpstr>PowerPoint Presentation</vt:lpstr>
      <vt:lpstr>Here is what John and Mary’s tax return looks like:</vt:lpstr>
      <vt:lpstr>PowerPoint Presentation</vt:lpstr>
      <vt:lpstr>PowerPoint Presentation</vt:lpstr>
      <vt:lpstr>PowerPoint Presentation</vt:lpstr>
      <vt:lpstr>PowerPoint Presentation</vt:lpstr>
      <vt:lpstr>Here is what John and Mary’s tax revised tax return looks like:</vt:lpstr>
      <vt:lpstr>PowerPoint Presentation</vt:lpstr>
      <vt:lpstr>PowerPoint Presentation</vt:lpstr>
      <vt:lpstr>Module Three: Taxation of Benefits and Retirement Accounts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Four: Income Planning </vt:lpstr>
      <vt:lpstr>PowerPoint Presentation</vt:lpstr>
      <vt:lpstr>Why Managing Drawdown is Important</vt:lpstr>
      <vt:lpstr>Why Managing Drawdown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Five:  Planning Strategies for the Current Economy</vt:lpstr>
      <vt:lpstr>An Important Anniversary</vt:lpstr>
      <vt:lpstr>The Current Monetary Policy</vt:lpstr>
      <vt:lpstr>Debt Levels</vt:lpstr>
      <vt:lpstr>The Current Monetary Policy</vt:lpstr>
      <vt:lpstr>Inflation</vt:lpstr>
      <vt:lpstr>Deflation</vt:lpstr>
      <vt:lpstr>PowerPoint Presentation</vt:lpstr>
      <vt:lpstr>PowerPoint Presentation</vt:lpstr>
      <vt:lpstr>Thomas Jefferson Warned Us</vt:lpstr>
      <vt:lpstr>This Pattern Repeats Itself Throughout History</vt:lpstr>
      <vt:lpstr>PowerPoint Presentation</vt:lpstr>
      <vt:lpstr>PowerPoint Presentation</vt:lpstr>
      <vt:lpstr>PowerPoint Presentation</vt:lpstr>
      <vt:lpstr>PowerPoint Presentation</vt:lpstr>
      <vt:lpstr>PowerPoint Presentation</vt:lpstr>
      <vt:lpstr>PowerPoint Presentation</vt:lpstr>
      <vt:lpstr>Article Excerpt Describing the Inflation-Deflation Episode of the 1820’s and 1830’s</vt:lpstr>
      <vt:lpstr>Article Excerpt Describing the Inflation-Deflation Episode of the 1820’s and 1830’s</vt:lpstr>
      <vt:lpstr>PowerPoint Presentation</vt:lpstr>
      <vt:lpstr>PowerPoint Presentation</vt:lpstr>
      <vt:lpstr>Article Excerpt Describing the Inflation-Deflation Episode of the 1860’s and 1870’s</vt:lpstr>
      <vt:lpstr>PowerPoint Presentation</vt:lpstr>
      <vt:lpstr>PowerPoint Presentation</vt:lpstr>
      <vt:lpstr>PowerPoint Presentation</vt:lpstr>
      <vt:lpstr>Article Excerpt Describing the Inflation-Deflation Episode of the 1920’s and 1930’s</vt:lpstr>
      <vt:lpstr>This Pattern Repeats Itself Throughout History</vt:lpstr>
      <vt:lpstr>Debt Levels</vt:lpstr>
      <vt:lpstr>The Current Monetary Policy</vt:lpstr>
      <vt:lpstr>PowerPoint Presentation</vt:lpstr>
      <vt:lpstr>Revenue Sourcing Steps</vt:lpstr>
      <vt:lpstr>PowerPoint Presentation</vt:lpstr>
      <vt:lpstr>PowerPoint Presentation</vt:lpstr>
      <vt:lpstr>Stable Asset Bucket Objectives</vt:lpstr>
      <vt:lpstr>Inflation Protection Asset Bucket Objectives</vt:lpstr>
      <vt:lpstr>Designing the Revenue Sourcing™ Income Map</vt:lpstr>
      <vt:lpstr>Determining Level of Income Desired</vt:lpstr>
      <vt:lpstr>Determine Most Favorable Social Security Collection Options</vt:lpstr>
      <vt:lpstr>Remember Janet?</vt:lpstr>
      <vt:lpstr>PowerPoint Presentation</vt:lpstr>
      <vt:lpstr>PowerPoint Presentation</vt:lpstr>
      <vt:lpstr>PowerPoint Presentation</vt:lpstr>
      <vt:lpstr>PowerPoint Presentation</vt:lpstr>
      <vt:lpstr>PowerPoint Presentation</vt:lpstr>
      <vt:lpstr>PowerPoint Presentation</vt:lpstr>
      <vt:lpstr>Designing the Revenue Sourcing™ Allocation Map</vt:lpstr>
      <vt:lpstr>PowerPoint Presentation</vt:lpstr>
      <vt:lpstr>PowerPoint Presentation</vt:lpstr>
      <vt:lpstr>Why Managing Drawdown is Important</vt:lpstr>
      <vt:lpstr>Why Managing Drawdown is Important</vt:lpstr>
      <vt:lpstr>PowerPoint Presentation</vt:lpstr>
      <vt:lpstr>PowerPoint Presentation</vt:lpstr>
      <vt:lpstr>PowerPoint Presentation</vt:lpstr>
      <vt:lpstr>PowerPoint Presentation</vt:lpstr>
      <vt:lpstr>PowerPoint Presentation</vt:lpstr>
      <vt:lpstr>PowerPoint Presentation</vt:lpstr>
      <vt:lpstr>Allocations</vt:lpstr>
      <vt:lpstr>Stable Asset Strategy</vt:lpstr>
      <vt:lpstr>Inflation Hedge Strategy</vt:lpstr>
      <vt:lpstr>Bullion and Bullion Coins</vt:lpstr>
      <vt:lpstr>Non-Collector Circulated Coins</vt:lpstr>
      <vt:lpstr>Inflation Hedge Strategy</vt:lpstr>
      <vt:lpstr>Estate Planning </vt:lpstr>
      <vt:lpstr>Definitions</vt:lpstr>
      <vt:lpstr>Definitions</vt:lpstr>
      <vt:lpstr>Definitions</vt:lpstr>
      <vt:lpstr>Dynastic Trust Planning</vt:lpstr>
      <vt:lpstr>Wouldn’t It Be                If Your Estate Plan Not Only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assume a 4% net return on assets after withdrawals by the heirs, and see what the assets might be worth today: </vt:lpstr>
      <vt:lpstr>Different states allow dynastic trusts to continue for a different number of years</vt:lpstr>
      <vt:lpstr>Leaving an IRA  to Your Heirs  vs. a Roth</vt:lpstr>
      <vt:lpstr>PowerPoint Presentation</vt:lpstr>
      <vt:lpstr>PowerPoint Presentation</vt:lpstr>
      <vt:lpstr>Protecting Assets from the Risk of a Large Medical Expense</vt:lpstr>
      <vt:lpstr>Protecting Assets from the Risk of a  Large Medical Expense</vt:lpstr>
      <vt:lpstr>Protecting Assets from the Risk of a Large Medical Expense</vt:lpstr>
      <vt:lpstr>Module Three:  Taxation of Benefits and Retirement Accounts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Four:  Income Planning  (Review) </vt:lpstr>
      <vt:lpstr>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Mark Klipsch</cp:lastModifiedBy>
  <cp:revision>277</cp:revision>
  <dcterms:created xsi:type="dcterms:W3CDTF">2014-11-29T01:08:13Z</dcterms:created>
  <dcterms:modified xsi:type="dcterms:W3CDTF">2022-12-06T16:36:39Z</dcterms:modified>
</cp:coreProperties>
</file>